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38"/>
  </p:notesMasterIdLst>
  <p:handoutMasterIdLst>
    <p:handoutMasterId r:id="rId39"/>
  </p:handoutMasterIdLst>
  <p:sldIdLst>
    <p:sldId id="256" r:id="rId2"/>
    <p:sldId id="257" r:id="rId3"/>
    <p:sldId id="258" r:id="rId4"/>
    <p:sldId id="259" r:id="rId5"/>
    <p:sldId id="260" r:id="rId6"/>
    <p:sldId id="261" r:id="rId7"/>
    <p:sldId id="292" r:id="rId8"/>
    <p:sldId id="293" r:id="rId9"/>
    <p:sldId id="262" r:id="rId10"/>
    <p:sldId id="294" r:id="rId11"/>
    <p:sldId id="263" r:id="rId12"/>
    <p:sldId id="264" r:id="rId13"/>
    <p:sldId id="265" r:id="rId14"/>
    <p:sldId id="266" r:id="rId15"/>
    <p:sldId id="267" r:id="rId16"/>
    <p:sldId id="268" r:id="rId17"/>
    <p:sldId id="295" r:id="rId18"/>
    <p:sldId id="296" r:id="rId19"/>
    <p:sldId id="297" r:id="rId20"/>
    <p:sldId id="269" r:id="rId21"/>
    <p:sldId id="278" r:id="rId22"/>
    <p:sldId id="277"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76"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08B8"/>
    <a:srgbClr val="C1E0FF"/>
    <a:srgbClr val="D78F8D"/>
    <a:srgbClr val="0523BB"/>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40" autoAdjust="0"/>
  </p:normalViewPr>
  <p:slideViewPr>
    <p:cSldViewPr>
      <p:cViewPr varScale="1">
        <p:scale>
          <a:sx n="99" d="100"/>
          <a:sy n="99" d="100"/>
        </p:scale>
        <p:origin x="-24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0" d="100"/>
          <a:sy n="80" d="100"/>
        </p:scale>
        <p:origin x="-1974"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94E5911-04BF-4493-8822-8E78F7D29D1F}" type="datetimeFigureOut">
              <a:rPr lang="en-US" smtClean="0"/>
              <a:t>6/12/2017</a:t>
            </a:fld>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6F14D23-8D19-4FDA-BDCE-FFC4D659D2A8}" type="slidenum">
              <a:rPr lang="en-US" smtClean="0"/>
              <a:t>‹#›</a:t>
            </a:fld>
            <a:endParaRPr lang="en-US"/>
          </a:p>
        </p:txBody>
      </p:sp>
      <p:sp>
        <p:nvSpPr>
          <p:cNvPr id="7" name="Footer Placeholder 6"/>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10953471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A80292-031E-4BF2-9900-7AA1D15D77BA}" type="datetimeFigureOut">
              <a:rPr lang="en-US" smtClean="0"/>
              <a:pPr/>
              <a:t>6/12/2017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13D346-47B3-41EA-B2FF-5278A2FFFB66}" type="slidenum">
              <a:rPr lang="en-US" smtClean="0"/>
              <a:pPr/>
              <a:t>‹#›</a:t>
            </a:fld>
            <a:endParaRPr lang="en-US"/>
          </a:p>
        </p:txBody>
      </p:sp>
    </p:spTree>
    <p:extLst>
      <p:ext uri="{BB962C8B-B14F-4D97-AF65-F5344CB8AC3E}">
        <p14:creationId xmlns:p14="http://schemas.microsoft.com/office/powerpoint/2010/main" val="3458143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6/12/2017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6/12/2017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graphicFrame>
        <p:nvGraphicFramePr>
          <p:cNvPr id="10" name="Group 210"/>
          <p:cNvGraphicFramePr>
            <a:graphicFrameLocks noGrp="1"/>
          </p:cNvGraphicFramePr>
          <p:nvPr userDrawn="1">
            <p:extLst>
              <p:ext uri="{D42A27DB-BD31-4B8C-83A1-F6EECF244321}">
                <p14:modId xmlns:p14="http://schemas.microsoft.com/office/powerpoint/2010/main" val="3153003028"/>
              </p:ext>
            </p:extLst>
          </p:nvPr>
        </p:nvGraphicFramePr>
        <p:xfrm>
          <a:off x="3429000" y="1524000"/>
          <a:ext cx="5410200" cy="4000829"/>
        </p:xfrm>
        <a:graphic>
          <a:graphicData uri="http://schemas.openxmlformats.org/drawingml/2006/table">
            <a:tbl>
              <a:tblPr/>
              <a:tblGrid>
                <a:gridCol w="5410200"/>
              </a:tblGrid>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err="1" smtClean="0">
                          <a:ln>
                            <a:noFill/>
                          </a:ln>
                          <a:solidFill>
                            <a:srgbClr val="008000"/>
                          </a:solidFill>
                          <a:effectLst/>
                          <a:latin typeface="VNI-Harrington" pitchFamily="82" charset="0"/>
                          <a:cs typeface="Arial" charset="0"/>
                        </a:rPr>
                        <a:t>Họ</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và</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tên</a:t>
                      </a:r>
                      <a:r>
                        <a:rPr kumimoji="0" lang="en-US" sz="2600" b="1" i="0" u="none" strike="noStrike" cap="none" normalizeH="0" baseline="0" smtClean="0">
                          <a:ln>
                            <a:noFill/>
                          </a:ln>
                          <a:solidFill>
                            <a:srgbClr val="008000"/>
                          </a:solidFill>
                          <a:effectLst/>
                          <a:latin typeface="VNI-Harrington" pitchFamily="82" charset="0"/>
                          <a:cs typeface="Arial" charset="0"/>
                        </a:rPr>
                        <a:t> :</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943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err="1" smtClean="0">
                          <a:ln>
                            <a:noFill/>
                          </a:ln>
                          <a:solidFill>
                            <a:srgbClr val="008000"/>
                          </a:solidFill>
                          <a:effectLst/>
                          <a:latin typeface="VNI-Harrington" pitchFamily="82" charset="0"/>
                          <a:cs typeface="Arial" charset="0"/>
                        </a:rPr>
                        <a:t>Năm</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sinh</a:t>
                      </a:r>
                      <a:r>
                        <a:rPr kumimoji="0" lang="en-US" sz="2600" b="1" i="0" u="none" strike="noStrike" cap="none" normalizeH="0" baseline="0" smtClean="0">
                          <a:ln>
                            <a:noFill/>
                          </a:ln>
                          <a:solidFill>
                            <a:srgbClr val="008000"/>
                          </a:solidFill>
                          <a:effectLst/>
                          <a:latin typeface="VNI-Harrington" pitchFamily="82" charset="0"/>
                          <a:cs typeface="Arial" charset="0"/>
                        </a:rPr>
                        <a:t>: </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err="1" smtClean="0">
                          <a:ln>
                            <a:noFill/>
                          </a:ln>
                          <a:solidFill>
                            <a:srgbClr val="008000"/>
                          </a:solidFill>
                          <a:effectLst/>
                          <a:latin typeface="VNI-Harrington" pitchFamily="82" charset="0"/>
                          <a:cs typeface="Arial" charset="0"/>
                        </a:rPr>
                        <a:t>Quê</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quán</a:t>
                      </a:r>
                      <a:r>
                        <a:rPr kumimoji="0" lang="en-US" sz="2600" b="1" i="0" u="none" strike="noStrike" cap="none" normalizeH="0" baseline="0" smtClean="0">
                          <a:ln>
                            <a:noFill/>
                          </a:ln>
                          <a:solidFill>
                            <a:srgbClr val="008000"/>
                          </a:solidFill>
                          <a:effectLst/>
                          <a:latin typeface="VNI-Harrington" pitchFamily="82" charset="0"/>
                          <a:cs typeface="Arial" charset="0"/>
                        </a:rPr>
                        <a:t>: </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600" b="1" i="0" u="none" strike="noStrike" cap="none" normalizeH="0" baseline="0" err="1" smtClean="0">
                          <a:ln>
                            <a:noFill/>
                          </a:ln>
                          <a:solidFill>
                            <a:srgbClr val="008000"/>
                          </a:solidFill>
                          <a:effectLst/>
                          <a:latin typeface="VNI-Harrington" pitchFamily="82" charset="0"/>
                          <a:cs typeface="Arial" charset="0"/>
                        </a:rPr>
                        <a:t>Dân</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tộc</a:t>
                      </a:r>
                      <a:r>
                        <a:rPr kumimoji="0" lang="en-US" sz="2600" b="1" i="0" u="none" strike="noStrike" cap="none" normalizeH="0" baseline="0" smtClean="0">
                          <a:ln>
                            <a:noFill/>
                          </a:ln>
                          <a:solidFill>
                            <a:srgbClr val="008000"/>
                          </a:solidFill>
                          <a:effectLst/>
                          <a:latin typeface="VNI-Harrington" pitchFamily="82" charset="0"/>
                          <a:cs typeface="Arial" charset="0"/>
                        </a:rPr>
                        <a:t>: </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600" b="1" i="0" u="none" strike="noStrike" cap="none" normalizeH="0" baseline="0" err="1" smtClean="0">
                          <a:ln>
                            <a:noFill/>
                          </a:ln>
                          <a:solidFill>
                            <a:srgbClr val="008000"/>
                          </a:solidFill>
                          <a:effectLst/>
                          <a:latin typeface="VNI-Harrington" pitchFamily="82" charset="0"/>
                          <a:cs typeface="Arial" charset="0"/>
                        </a:rPr>
                        <a:t>Tôn</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giáo</a:t>
                      </a:r>
                      <a:r>
                        <a:rPr kumimoji="0" lang="en-US" sz="2600" b="1" i="0" u="none" strike="noStrike" cap="none" normalizeH="0" baseline="0" smtClean="0">
                          <a:ln>
                            <a:noFill/>
                          </a:ln>
                          <a:solidFill>
                            <a:srgbClr val="008000"/>
                          </a:solidFill>
                          <a:effectLst/>
                          <a:latin typeface="VNI-Harrington" pitchFamily="82" charset="0"/>
                          <a:cs typeface="Arial" charset="0"/>
                        </a:rPr>
                        <a:t>: </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err="1" smtClean="0">
                          <a:ln>
                            <a:noFill/>
                          </a:ln>
                          <a:solidFill>
                            <a:srgbClr val="008000"/>
                          </a:solidFill>
                          <a:effectLst/>
                          <a:latin typeface="VNI-Harrington" pitchFamily="82" charset="0"/>
                          <a:cs typeface="Arial" charset="0"/>
                        </a:rPr>
                        <a:t>Ngày</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vào</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Đoàn</a:t>
                      </a:r>
                      <a:r>
                        <a:rPr kumimoji="0" lang="en-US" sz="2600" b="1" i="0" u="none" strike="noStrike" cap="none" normalizeH="0" baseline="0" smtClean="0">
                          <a:ln>
                            <a:noFill/>
                          </a:ln>
                          <a:solidFill>
                            <a:srgbClr val="008000"/>
                          </a:solidFill>
                          <a:effectLst/>
                          <a:latin typeface="VNI-Harrington" pitchFamily="82" charset="0"/>
                          <a:cs typeface="Arial" charset="0"/>
                        </a:rPr>
                        <a:t>: </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err="1" smtClean="0">
                          <a:ln>
                            <a:noFill/>
                          </a:ln>
                          <a:solidFill>
                            <a:srgbClr val="008000"/>
                          </a:solidFill>
                          <a:effectLst/>
                          <a:latin typeface="VNI-Harrington" pitchFamily="82" charset="0"/>
                          <a:cs typeface="Arial" charset="0"/>
                        </a:rPr>
                        <a:t>Chính</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trị</a:t>
                      </a:r>
                      <a:r>
                        <a:rPr kumimoji="0" lang="en-US" sz="2600" b="1" i="0" u="none" strike="noStrike" cap="none" normalizeH="0" baseline="0" smtClean="0">
                          <a:ln>
                            <a:noFill/>
                          </a:ln>
                          <a:solidFill>
                            <a:srgbClr val="008000"/>
                          </a:solidFill>
                          <a:effectLst/>
                          <a:latin typeface="VNI-Harrington" pitchFamily="82" charset="0"/>
                          <a:cs typeface="Arial" charset="0"/>
                        </a:rPr>
                        <a:t>:</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5804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err="1" smtClean="0">
                          <a:ln>
                            <a:noFill/>
                          </a:ln>
                          <a:solidFill>
                            <a:srgbClr val="008000"/>
                          </a:solidFill>
                          <a:effectLst/>
                          <a:latin typeface="VNI-Harrington" pitchFamily="82" charset="0"/>
                          <a:cs typeface="Arial" charset="0"/>
                        </a:rPr>
                        <a:t>Chuyên</a:t>
                      </a:r>
                      <a:r>
                        <a:rPr kumimoji="0" lang="en-US" sz="2600" b="1" i="0" u="none" strike="noStrike" cap="none" normalizeH="0" baseline="0" smtClean="0">
                          <a:ln>
                            <a:noFill/>
                          </a:ln>
                          <a:solidFill>
                            <a:srgbClr val="008000"/>
                          </a:solidFill>
                          <a:effectLst/>
                          <a:latin typeface="VNI-Harrington" pitchFamily="82" charset="0"/>
                          <a:cs typeface="Arial" charset="0"/>
                        </a:rPr>
                        <a:t> </a:t>
                      </a:r>
                      <a:r>
                        <a:rPr kumimoji="0" lang="en-US" sz="2600" b="1" i="0" u="none" strike="noStrike" cap="none" normalizeH="0" baseline="0" err="1" smtClean="0">
                          <a:ln>
                            <a:noFill/>
                          </a:ln>
                          <a:solidFill>
                            <a:srgbClr val="008000"/>
                          </a:solidFill>
                          <a:effectLst/>
                          <a:latin typeface="VNI-Harrington" pitchFamily="82" charset="0"/>
                          <a:cs typeface="Arial" charset="0"/>
                        </a:rPr>
                        <a:t>môn</a:t>
                      </a:r>
                      <a:r>
                        <a:rPr kumimoji="0" lang="en-US" sz="2600" b="1" i="0" u="none" strike="noStrike" cap="none" normalizeH="0" baseline="0" smtClean="0">
                          <a:ln>
                            <a:noFill/>
                          </a:ln>
                          <a:solidFill>
                            <a:srgbClr val="008000"/>
                          </a:solidFill>
                          <a:effectLst/>
                          <a:latin typeface="VNI-Harrington" pitchFamily="82" charset="0"/>
                          <a:cs typeface="Arial" charset="0"/>
                        </a:rPr>
                        <a:t>: </a:t>
                      </a:r>
                      <a:endParaRPr kumimoji="0" lang="en-US" sz="2600" b="1" i="0" u="none" strike="noStrike" cap="none" normalizeH="0" baseline="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bl>
          </a:graphicData>
        </a:graphic>
      </p:graphicFrame>
      <p:sp>
        <p:nvSpPr>
          <p:cNvPr id="4" name="Round Same Side Corner Rectangle 3"/>
          <p:cNvSpPr/>
          <p:nvPr/>
        </p:nvSpPr>
        <p:spPr>
          <a:xfrm flipH="1" flipV="1">
            <a:off x="0" y="0"/>
            <a:ext cx="9144000" cy="1219200"/>
          </a:xfrm>
          <a:prstGeom prst="round2SameRect">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en-US"/>
          </a:p>
        </p:txBody>
      </p:sp>
      <p:sp>
        <p:nvSpPr>
          <p:cNvPr id="7" name="TextBox 6"/>
          <p:cNvSpPr txBox="1"/>
          <p:nvPr/>
        </p:nvSpPr>
        <p:spPr>
          <a:xfrm>
            <a:off x="990600" y="236538"/>
            <a:ext cx="8153400" cy="830262"/>
          </a:xfrm>
          <a:prstGeom prst="rect">
            <a:avLst/>
          </a:prstGeom>
          <a:noFill/>
        </p:spPr>
        <p:txBody>
          <a:bodyPr>
            <a:spAutoFit/>
          </a:bodyPr>
          <a:lstStyle/>
          <a:p>
            <a:pPr marL="0" algn="ctr" defTabSz="914400" rtl="0" eaLnBrk="1" fontAlgn="auto" latinLnBrk="0" hangingPunct="1">
              <a:spcBef>
                <a:spcPts val="0"/>
              </a:spcBef>
              <a:spcAft>
                <a:spcPts val="0"/>
              </a:spcAft>
              <a:defRPr/>
            </a:pPr>
            <a:r>
              <a:rPr lang="vi-VN" sz="2400" b="1" kern="1200" cap="all" smtClean="0">
                <a:ln w="0"/>
                <a:solidFill>
                  <a:srgbClr val="FF0000"/>
                </a:solidFill>
                <a:effectLst>
                  <a:reflection blurRad="12700" stA="50000" endPos="50000" dist="5000" dir="5400000" sy="-100000" rotWithShape="0"/>
                </a:effectLst>
                <a:latin typeface="+mj-lt"/>
                <a:ea typeface="+mn-ea"/>
                <a:cs typeface="+mn-cs"/>
              </a:rPr>
              <a:t>ĐẠI HỘI ĐẠI BIỂU</a:t>
            </a:r>
            <a:r>
              <a:rPr lang="en-US" sz="2400" b="1" kern="1200" cap="all" smtClean="0">
                <a:ln w="0"/>
                <a:solidFill>
                  <a:srgbClr val="FF0000"/>
                </a:solidFill>
                <a:effectLst>
                  <a:reflection blurRad="12700" stA="50000" endPos="50000" dist="5000" dir="5400000" sy="-100000" rotWithShape="0"/>
                </a:effectLst>
                <a:latin typeface="+mj-lt"/>
                <a:ea typeface="+mn-ea"/>
                <a:cs typeface="+mn-cs"/>
              </a:rPr>
              <a:t> ĐOÀN TNCS HỒ CHÍ MINH </a:t>
            </a:r>
          </a:p>
          <a:p>
            <a:pPr marL="0" algn="ctr" defTabSz="914400" rtl="0" eaLnBrk="1" fontAlgn="auto" latinLnBrk="0" hangingPunct="1">
              <a:spcBef>
                <a:spcPts val="0"/>
              </a:spcBef>
              <a:spcAft>
                <a:spcPts val="0"/>
              </a:spcAft>
              <a:defRPr/>
            </a:pPr>
            <a:r>
              <a:rPr lang="en-US" sz="2400" b="1" kern="1200" cap="all" smtClean="0">
                <a:ln w="0"/>
                <a:solidFill>
                  <a:srgbClr val="FF0000"/>
                </a:solidFill>
                <a:effectLst>
                  <a:reflection blurRad="12700" stA="50000" endPos="50000" dist="5000" dir="5400000" sy="-100000" rotWithShape="0"/>
                </a:effectLst>
                <a:latin typeface="+mj-lt"/>
                <a:ea typeface="+mn-ea"/>
                <a:cs typeface="+mn-cs"/>
              </a:rPr>
              <a:t>TRƯỜNG CĐKT LÝ TỰ TRỌNG TP. HỒ CHÍ MINH LẦN XXIII</a:t>
            </a:r>
            <a:endParaRPr lang="en-US" sz="2400" b="1" kern="1200" cap="all">
              <a:ln w="0"/>
              <a:solidFill>
                <a:srgbClr val="FF0000"/>
              </a:solidFill>
              <a:effectLst>
                <a:reflection blurRad="12700" stA="50000" endPos="50000" dist="5000" dir="5400000" sy="-100000" rotWithShape="0"/>
              </a:effectLst>
              <a:latin typeface="+mj-lt"/>
              <a:ea typeface="+mn-ea"/>
              <a:cs typeface="+mn-cs"/>
            </a:endParaRP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04800" y="57524"/>
            <a:ext cx="762000" cy="1104152"/>
          </a:xfrm>
          <a:prstGeom prst="rect">
            <a:avLst/>
          </a:prstGeom>
        </p:spPr>
      </p:pic>
      <p:pic>
        <p:nvPicPr>
          <p:cNvPr id="11" name="Picture 211" descr="shabby_frame_green"/>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53988" y="1143000"/>
            <a:ext cx="3275012"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p:nvPr userDrawn="1"/>
        </p:nvSpPr>
        <p:spPr>
          <a:xfrm>
            <a:off x="4800600" y="1600200"/>
            <a:ext cx="3962400" cy="369332"/>
          </a:xfrm>
          <a:prstGeom prst="rect">
            <a:avLst/>
          </a:prstGeom>
          <a:noFill/>
        </p:spPr>
        <p:txBody>
          <a:bodyPr wrap="square" rtlCol="0">
            <a:spAutoFit/>
          </a:bodyPr>
          <a:lstStyle/>
          <a:p>
            <a:endParaRPr lang="en-US"/>
          </a:p>
        </p:txBody>
      </p:sp>
      <p:sp>
        <p:nvSpPr>
          <p:cNvPr id="21" name="TextBox 20"/>
          <p:cNvSpPr txBox="1"/>
          <p:nvPr userDrawn="1"/>
        </p:nvSpPr>
        <p:spPr>
          <a:xfrm>
            <a:off x="4800600" y="5791200"/>
            <a:ext cx="3886200" cy="369332"/>
          </a:xfrm>
          <a:prstGeom prst="rect">
            <a:avLst/>
          </a:prstGeom>
          <a:noFill/>
        </p:spPr>
        <p:txBody>
          <a:bodyPr wrap="square" rtlCol="0">
            <a:spAutoFit/>
          </a:bodyPr>
          <a:lstStyle/>
          <a:p>
            <a:endParaRPr lang="en-US"/>
          </a:p>
        </p:txBody>
      </p:sp>
      <p:pic>
        <p:nvPicPr>
          <p:cNvPr id="9" name="Picture 76" descr="book-frame-powerpoint-back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662" r:id="rId12"/>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84" y="470118"/>
            <a:ext cx="9111916" cy="1692771"/>
          </a:xfrm>
          <a:prstGeom prst="rect">
            <a:avLst/>
          </a:prstGeom>
          <a:noFill/>
        </p:spPr>
        <p:txBody>
          <a:bodyPr wrap="square">
            <a:spAutoFit/>
          </a:bodyPr>
          <a:lstStyle/>
          <a:p>
            <a:pPr algn="ctr"/>
            <a:r>
              <a:rPr lang="en-US" sz="2600" b="1">
                <a:solidFill>
                  <a:srgbClr val="FF0000"/>
                </a:solidFill>
                <a:latin typeface="Times New Roman" pitchFamily="18" charset="0"/>
                <a:cs typeface="Times New Roman" pitchFamily="18" charset="0"/>
              </a:rPr>
              <a:t>ĐẢNG ỦY SỞ GIÁO DỤC VÀ ĐÀO TẠO </a:t>
            </a:r>
            <a:r>
              <a:rPr lang="en-US" sz="2600" b="1" smtClean="0">
                <a:solidFill>
                  <a:srgbClr val="FF0000"/>
                </a:solidFill>
                <a:latin typeface="Times New Roman" pitchFamily="18" charset="0"/>
                <a:cs typeface="Times New Roman" pitchFamily="18" charset="0"/>
              </a:rPr>
              <a:t>TP. HỒ CHÍ MINH</a:t>
            </a:r>
            <a:endParaRPr lang="en-US" sz="2600" b="1">
              <a:solidFill>
                <a:srgbClr val="FF0000"/>
              </a:solidFill>
              <a:latin typeface="Times New Roman" pitchFamily="18" charset="0"/>
              <a:cs typeface="Times New Roman" pitchFamily="18" charset="0"/>
            </a:endParaRPr>
          </a:p>
          <a:p>
            <a:pPr algn="ctr"/>
            <a:r>
              <a:rPr lang="en-US" sz="2600" b="1">
                <a:solidFill>
                  <a:srgbClr val="FF0000"/>
                </a:solidFill>
                <a:latin typeface="Times New Roman" pitchFamily="18" charset="0"/>
                <a:cs typeface="Times New Roman" pitchFamily="18" charset="0"/>
              </a:rPr>
              <a:t>ĐẢNG </a:t>
            </a:r>
            <a:r>
              <a:rPr lang="en-US" sz="2600" b="1" smtClean="0">
                <a:solidFill>
                  <a:srgbClr val="FF0000"/>
                </a:solidFill>
                <a:latin typeface="Times New Roman" pitchFamily="18" charset="0"/>
                <a:cs typeface="Times New Roman" pitchFamily="18" charset="0"/>
              </a:rPr>
              <a:t>ỦY </a:t>
            </a:r>
            <a:r>
              <a:rPr lang="en-US" sz="2600" b="1">
                <a:solidFill>
                  <a:srgbClr val="FF0000"/>
                </a:solidFill>
                <a:latin typeface="Times New Roman" pitchFamily="18" charset="0"/>
                <a:cs typeface="Times New Roman" pitchFamily="18" charset="0"/>
              </a:rPr>
              <a:t>TRƯỜNG CAO ĐẲNG </a:t>
            </a:r>
            <a:r>
              <a:rPr lang="en-US" sz="2600" b="1" smtClean="0">
                <a:solidFill>
                  <a:srgbClr val="FF0000"/>
                </a:solidFill>
                <a:latin typeface="Times New Roman" pitchFamily="18" charset="0"/>
                <a:cs typeface="Times New Roman" pitchFamily="18" charset="0"/>
              </a:rPr>
              <a:t>LÝ </a:t>
            </a:r>
            <a:r>
              <a:rPr lang="en-US" sz="2600" b="1">
                <a:solidFill>
                  <a:srgbClr val="FF0000"/>
                </a:solidFill>
                <a:latin typeface="Times New Roman" pitchFamily="18" charset="0"/>
                <a:cs typeface="Times New Roman" pitchFamily="18" charset="0"/>
              </a:rPr>
              <a:t>TỰ </a:t>
            </a:r>
            <a:r>
              <a:rPr lang="en-US" sz="2600" b="1" smtClean="0">
                <a:solidFill>
                  <a:srgbClr val="FF0000"/>
                </a:solidFill>
                <a:latin typeface="Times New Roman" pitchFamily="18" charset="0"/>
                <a:cs typeface="Times New Roman" pitchFamily="18" charset="0"/>
              </a:rPr>
              <a:t>TRỌNG</a:t>
            </a:r>
          </a:p>
          <a:p>
            <a:pPr algn="ctr"/>
            <a:r>
              <a:rPr lang="en-US" sz="2600" b="1" smtClean="0">
                <a:solidFill>
                  <a:srgbClr val="FF0000"/>
                </a:solidFill>
                <a:latin typeface="Times New Roman" pitchFamily="18" charset="0"/>
                <a:cs typeface="Times New Roman" pitchFamily="18" charset="0"/>
              </a:rPr>
              <a:t>THÀNH PHỐ </a:t>
            </a:r>
            <a:r>
              <a:rPr lang="en-US" sz="2600" b="1">
                <a:solidFill>
                  <a:srgbClr val="FF0000"/>
                </a:solidFill>
                <a:latin typeface="Times New Roman" pitchFamily="18" charset="0"/>
                <a:cs typeface="Times New Roman" pitchFamily="18" charset="0"/>
              </a:rPr>
              <a:t>HỒ CHÍ </a:t>
            </a:r>
            <a:r>
              <a:rPr lang="en-US" sz="2600" b="1" smtClean="0">
                <a:solidFill>
                  <a:srgbClr val="FF0000"/>
                </a:solidFill>
                <a:latin typeface="Times New Roman" pitchFamily="18" charset="0"/>
                <a:cs typeface="Times New Roman" pitchFamily="18" charset="0"/>
              </a:rPr>
              <a:t>MINH</a:t>
            </a:r>
          </a:p>
          <a:p>
            <a:pPr algn="ctr"/>
            <a:r>
              <a:rPr lang="en-US" sz="2600" b="1" smtClean="0">
                <a:solidFill>
                  <a:srgbClr val="FF0000"/>
                </a:solidFill>
                <a:latin typeface="Times New Roman" pitchFamily="18" charset="0"/>
                <a:cs typeface="Times New Roman" pitchFamily="18" charset="0"/>
              </a:rPr>
              <a:t>*</a:t>
            </a:r>
            <a:endParaRPr lang="en-US" sz="2600" b="1">
              <a:solidFill>
                <a:srgbClr val="FF0000"/>
              </a:solidFill>
              <a:latin typeface="Times New Roman" pitchFamily="18" charset="0"/>
              <a:cs typeface="Times New Roman" pitchFamily="18" charset="0"/>
            </a:endParaRPr>
          </a:p>
        </p:txBody>
      </p:sp>
      <p:sp>
        <p:nvSpPr>
          <p:cNvPr id="3" name="Subtitle 2"/>
          <p:cNvSpPr>
            <a:spLocks noGrp="1"/>
          </p:cNvSpPr>
          <p:nvPr>
            <p:ph type="subTitle" idx="1"/>
          </p:nvPr>
        </p:nvSpPr>
        <p:spPr>
          <a:xfrm>
            <a:off x="32084" y="2590800"/>
            <a:ext cx="8959516" cy="4191000"/>
          </a:xfrm>
        </p:spPr>
        <p:txBody>
          <a:bodyPr>
            <a:normAutofit/>
          </a:bodyPr>
          <a:lstStyle/>
          <a:p>
            <a:r>
              <a:rPr lang="en-US" sz="4000" b="1">
                <a:solidFill>
                  <a:srgbClr val="2108B8"/>
                </a:solidFill>
                <a:latin typeface="Arial" pitchFamily="34" charset="0"/>
                <a:cs typeface="Arial" pitchFamily="34" charset="0"/>
              </a:rPr>
              <a:t>BÁO CÁO</a:t>
            </a:r>
            <a:r>
              <a:rPr lang="en-US" sz="4000" b="1">
                <a:solidFill>
                  <a:srgbClr val="FF0000"/>
                </a:solidFill>
                <a:latin typeface="Arial" pitchFamily="34" charset="0"/>
                <a:cs typeface="Arial" pitchFamily="34" charset="0"/>
              </a:rPr>
              <a:t> </a:t>
            </a:r>
            <a:endParaRPr lang="en-US" sz="4000">
              <a:solidFill>
                <a:srgbClr val="FF0000"/>
              </a:solidFill>
              <a:latin typeface="Arial" pitchFamily="34" charset="0"/>
              <a:cs typeface="Arial" pitchFamily="34" charset="0"/>
            </a:endParaRPr>
          </a:p>
          <a:p>
            <a:r>
              <a:rPr lang="en-US" sz="2800" b="1" smtClean="0">
                <a:solidFill>
                  <a:srgbClr val="0523BB"/>
                </a:solidFill>
                <a:latin typeface="Times New Roman" pitchFamily="18" charset="0"/>
                <a:cs typeface="Times New Roman" pitchFamily="18" charset="0"/>
              </a:rPr>
              <a:t>KIỂM ĐIỂM TRÁCH NHIỆM LÃNH ĐẠO, CHỈ ĐẠO </a:t>
            </a:r>
            <a:endParaRPr lang="en-US" sz="2800" smtClean="0">
              <a:solidFill>
                <a:srgbClr val="0523BB"/>
              </a:solidFill>
              <a:latin typeface="Times New Roman" pitchFamily="18" charset="0"/>
              <a:cs typeface="Times New Roman" pitchFamily="18" charset="0"/>
            </a:endParaRPr>
          </a:p>
          <a:p>
            <a:r>
              <a:rPr lang="en-US" sz="2800" b="1" smtClean="0">
                <a:solidFill>
                  <a:srgbClr val="0523BB"/>
                </a:solidFill>
                <a:latin typeface="Times New Roman" pitchFamily="18" charset="0"/>
                <a:cs typeface="Times New Roman" pitchFamily="18" charset="0"/>
              </a:rPr>
              <a:t>CỦA ĐẢNG ỦY, BAN GIÁM HIỆU </a:t>
            </a:r>
          </a:p>
          <a:p>
            <a:r>
              <a:rPr lang="en-US" sz="2800" b="1" smtClean="0">
                <a:solidFill>
                  <a:srgbClr val="0523BB"/>
                </a:solidFill>
                <a:latin typeface="Times New Roman" pitchFamily="18" charset="0"/>
                <a:cs typeface="Times New Roman" pitchFamily="18" charset="0"/>
              </a:rPr>
              <a:t>TRƯỜNG CAO ĐẲNG LÝ TỰ TRỌNG </a:t>
            </a:r>
            <a:endParaRPr lang="en-US" sz="2800" smtClean="0">
              <a:solidFill>
                <a:srgbClr val="0523BB"/>
              </a:solidFill>
              <a:latin typeface="Times New Roman" pitchFamily="18" charset="0"/>
              <a:cs typeface="Times New Roman" pitchFamily="18" charset="0"/>
            </a:endParaRPr>
          </a:p>
          <a:p>
            <a:r>
              <a:rPr lang="en-US" sz="2800" b="1" smtClean="0">
                <a:solidFill>
                  <a:srgbClr val="0523BB"/>
                </a:solidFill>
                <a:latin typeface="Times New Roman" pitchFamily="18" charset="0"/>
                <a:cs typeface="Times New Roman" pitchFamily="18" charset="0"/>
              </a:rPr>
              <a:t>THÀNH PHỐ HỒ CHÍ MINH, NĂM 2017</a:t>
            </a:r>
          </a:p>
          <a:p>
            <a:endParaRPr lang="en-US" sz="2800" b="1">
              <a:solidFill>
                <a:srgbClr val="0523BB"/>
              </a:solidFill>
              <a:latin typeface="Times New Roman" pitchFamily="18" charset="0"/>
              <a:cs typeface="Times New Roman" pitchFamily="18" charset="0"/>
            </a:endParaRPr>
          </a:p>
          <a:p>
            <a:endParaRPr lang="en-US" sz="2800" b="1" smtClean="0">
              <a:solidFill>
                <a:srgbClr val="0523BB"/>
              </a:solidFill>
              <a:latin typeface="Times New Roman" pitchFamily="18" charset="0"/>
              <a:cs typeface="Times New Roman" pitchFamily="18" charset="0"/>
            </a:endParaRPr>
          </a:p>
          <a:p>
            <a:r>
              <a:rPr lang="en-US" sz="1800" smtClean="0">
                <a:solidFill>
                  <a:schemeClr val="tx1"/>
                </a:solidFill>
                <a:latin typeface="Times New Roman" pitchFamily="18" charset="0"/>
                <a:cs typeface="Times New Roman" pitchFamily="18" charset="0"/>
              </a:rPr>
              <a:t>Thành phố Hồ Chí Minh, tháng 12 năm 2017</a:t>
            </a:r>
            <a:endParaRPr lang="en-US" sz="180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8579856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uiExpan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74637"/>
            <a:ext cx="8458200" cy="6126163"/>
          </a:xfrm>
        </p:spPr>
        <p:txBody>
          <a:bodyPr>
            <a:normAutofit fontScale="92500" lnSpcReduction="10000"/>
          </a:bodyPr>
          <a:lstStyle/>
          <a:p>
            <a:pPr marL="0" indent="0">
              <a:buNone/>
            </a:pPr>
            <a:r>
              <a:rPr lang="en-US" b="1">
                <a:solidFill>
                  <a:srgbClr val="FF0000"/>
                </a:solidFill>
                <a:latin typeface="Times New Roman" pitchFamily="18" charset="0"/>
                <a:cs typeface="Times New Roman" pitchFamily="18" charset="0"/>
              </a:rPr>
              <a:t>I. ĐẶC ĐIỂM TÌNH HÌNH </a:t>
            </a:r>
            <a:endParaRPr lang="en-US">
              <a:solidFill>
                <a:srgbClr val="FF0000"/>
              </a:solidFill>
              <a:latin typeface="Times New Roman" pitchFamily="18" charset="0"/>
              <a:cs typeface="Times New Roman" pitchFamily="18" charset="0"/>
            </a:endParaRPr>
          </a:p>
          <a:p>
            <a:pPr marL="0" indent="0">
              <a:buNone/>
            </a:pPr>
            <a:r>
              <a:rPr lang="en-US" b="1">
                <a:solidFill>
                  <a:srgbClr val="0523BB"/>
                </a:solidFill>
                <a:latin typeface="Times New Roman" pitchFamily="18" charset="0"/>
                <a:cs typeface="Times New Roman" pitchFamily="18" charset="0"/>
              </a:rPr>
              <a:t>1. </a:t>
            </a:r>
            <a:r>
              <a:rPr lang="en-US" b="1" err="1">
                <a:solidFill>
                  <a:srgbClr val="0523BB"/>
                </a:solidFill>
                <a:latin typeface="Times New Roman" pitchFamily="18" charset="0"/>
                <a:cs typeface="Times New Roman" pitchFamily="18" charset="0"/>
              </a:rPr>
              <a:t>Về</a:t>
            </a:r>
            <a:r>
              <a:rPr lang="en-US" b="1">
                <a:solidFill>
                  <a:srgbClr val="0523BB"/>
                </a:solidFill>
                <a:latin typeface="Times New Roman" pitchFamily="18" charset="0"/>
                <a:cs typeface="Times New Roman" pitchFamily="18" charset="0"/>
              </a:rPr>
              <a:t> </a:t>
            </a:r>
            <a:r>
              <a:rPr lang="en-US" b="1" err="1">
                <a:solidFill>
                  <a:srgbClr val="0523BB"/>
                </a:solidFill>
                <a:latin typeface="Times New Roman" pitchFamily="18" charset="0"/>
                <a:cs typeface="Times New Roman" pitchFamily="18" charset="0"/>
              </a:rPr>
              <a:t>tổ</a:t>
            </a:r>
            <a:r>
              <a:rPr lang="en-US" b="1">
                <a:solidFill>
                  <a:srgbClr val="0523BB"/>
                </a:solidFill>
                <a:latin typeface="Times New Roman" pitchFamily="18" charset="0"/>
                <a:cs typeface="Times New Roman" pitchFamily="18" charset="0"/>
              </a:rPr>
              <a:t> </a:t>
            </a:r>
            <a:r>
              <a:rPr lang="en-US" b="1" err="1">
                <a:solidFill>
                  <a:srgbClr val="0523BB"/>
                </a:solidFill>
                <a:latin typeface="Times New Roman" pitchFamily="18" charset="0"/>
                <a:cs typeface="Times New Roman" pitchFamily="18" charset="0"/>
              </a:rPr>
              <a:t>chức</a:t>
            </a:r>
            <a:r>
              <a:rPr lang="en-US" b="1">
                <a:solidFill>
                  <a:srgbClr val="0523BB"/>
                </a:solidFill>
                <a:latin typeface="Times New Roman" pitchFamily="18" charset="0"/>
                <a:cs typeface="Times New Roman" pitchFamily="18" charset="0"/>
              </a:rPr>
              <a:t> </a:t>
            </a:r>
            <a:r>
              <a:rPr lang="en-US" b="1" err="1">
                <a:solidFill>
                  <a:srgbClr val="0523BB"/>
                </a:solidFill>
                <a:latin typeface="Times New Roman" pitchFamily="18" charset="0"/>
                <a:cs typeface="Times New Roman" pitchFamily="18" charset="0"/>
              </a:rPr>
              <a:t>đảng</a:t>
            </a:r>
            <a:endParaRPr lang="en-US">
              <a:solidFill>
                <a:srgbClr val="0523BB"/>
              </a:solidFill>
              <a:latin typeface="Times New Roman" pitchFamily="18" charset="0"/>
              <a:cs typeface="Times New Roman" pitchFamily="18" charset="0"/>
            </a:endParaRPr>
          </a:p>
          <a:p>
            <a:pPr marL="0" indent="0">
              <a:buNone/>
            </a:pPr>
            <a:r>
              <a:rPr lang="en-US" b="1" smtClean="0">
                <a:solidFill>
                  <a:srgbClr val="2108B8"/>
                </a:solidFill>
                <a:latin typeface="Times New Roman" pitchFamily="18" charset="0"/>
                <a:cs typeface="Times New Roman" pitchFamily="18" charset="0"/>
              </a:rPr>
              <a:t>Tổng </a:t>
            </a:r>
            <a:r>
              <a:rPr lang="en-US" b="1" err="1">
                <a:solidFill>
                  <a:srgbClr val="2108B8"/>
                </a:solidFill>
                <a:latin typeface="Times New Roman" pitchFamily="18" charset="0"/>
                <a:cs typeface="Times New Roman" pitchFamily="18" charset="0"/>
              </a:rPr>
              <a:t>số</a:t>
            </a:r>
            <a:r>
              <a:rPr lang="en-US" b="1">
                <a:solidFill>
                  <a:srgbClr val="2108B8"/>
                </a:solidFill>
                <a:latin typeface="Times New Roman" pitchFamily="18" charset="0"/>
                <a:cs typeface="Times New Roman" pitchFamily="18" charset="0"/>
              </a:rPr>
              <a:t> </a:t>
            </a:r>
            <a:r>
              <a:rPr lang="en-US" b="1" err="1">
                <a:solidFill>
                  <a:srgbClr val="2108B8"/>
                </a:solidFill>
                <a:latin typeface="Times New Roman" pitchFamily="18" charset="0"/>
                <a:cs typeface="Times New Roman" pitchFamily="18" charset="0"/>
              </a:rPr>
              <a:t>đảng</a:t>
            </a:r>
            <a:r>
              <a:rPr lang="en-US" b="1">
                <a:solidFill>
                  <a:srgbClr val="2108B8"/>
                </a:solidFill>
                <a:latin typeface="Times New Roman" pitchFamily="18" charset="0"/>
                <a:cs typeface="Times New Roman" pitchFamily="18" charset="0"/>
              </a:rPr>
              <a:t> </a:t>
            </a:r>
            <a:r>
              <a:rPr lang="en-US" b="1" err="1">
                <a:solidFill>
                  <a:srgbClr val="2108B8"/>
                </a:solidFill>
                <a:latin typeface="Times New Roman" pitchFamily="18" charset="0"/>
                <a:cs typeface="Times New Roman" pitchFamily="18" charset="0"/>
              </a:rPr>
              <a:t>viên</a:t>
            </a:r>
            <a:r>
              <a:rPr lang="en-US" b="1">
                <a:solidFill>
                  <a:srgbClr val="2108B8"/>
                </a:solidFill>
                <a:latin typeface="Times New Roman" pitchFamily="18" charset="0"/>
                <a:cs typeface="Times New Roman" pitchFamily="18" charset="0"/>
              </a:rPr>
              <a:t>: </a:t>
            </a:r>
            <a:r>
              <a:rPr lang="en-US" b="1" smtClean="0">
                <a:solidFill>
                  <a:srgbClr val="2108B8"/>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63</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đó</a:t>
            </a:r>
            <a:r>
              <a:rPr lang="en-US">
                <a:latin typeface="Times New Roman" pitchFamily="18" charset="0"/>
                <a:cs typeface="Times New Roman" pitchFamily="18" charset="0"/>
              </a:rPr>
              <a:t>:                                                                                                                                                                                                                                                                                                                                                                                                                                                                                                                                                                                                                                                                                                                 </a:t>
            </a: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cấp</a:t>
            </a:r>
            <a:r>
              <a:rPr lang="en-US">
                <a:latin typeface="Times New Roman" pitchFamily="18" charset="0"/>
                <a:cs typeface="Times New Roman" pitchFamily="18" charset="0"/>
              </a:rPr>
              <a:t> </a:t>
            </a:r>
            <a:r>
              <a:rPr lang="en-US" err="1">
                <a:latin typeface="Times New Roman" pitchFamily="18" charset="0"/>
                <a:cs typeface="Times New Roman" pitchFamily="18" charset="0"/>
              </a:rPr>
              <a:t>ủy</a:t>
            </a:r>
            <a:r>
              <a:rPr lang="en-US">
                <a:latin typeface="Times New Roman" pitchFamily="18" charset="0"/>
                <a:cs typeface="Times New Roman" pitchFamily="18" charset="0"/>
              </a:rPr>
              <a:t>: 	</a:t>
            </a:r>
            <a:r>
              <a:rPr lang="en-US" smtClean="0">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07</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r>
              <a:rPr lang="en-US">
                <a:latin typeface="Times New Roman" pitchFamily="18" charset="0"/>
                <a:cs typeface="Times New Roman" pitchFamily="18" charset="0"/>
              </a:rPr>
              <a:t> </a:t>
            </a:r>
            <a:endParaRPr lang="en-US" smtClean="0">
              <a:latin typeface="Times New Roman" pitchFamily="18" charset="0"/>
              <a:cs typeface="Times New Roman" pitchFamily="18" charset="0"/>
            </a:endParaRPr>
          </a:p>
          <a:p>
            <a:pPr marL="0" indent="0">
              <a:buNone/>
            </a:pP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Ban </a:t>
            </a:r>
            <a:r>
              <a:rPr lang="en-US" err="1">
                <a:latin typeface="Times New Roman" pitchFamily="18" charset="0"/>
                <a:cs typeface="Times New Roman" pitchFamily="18" charset="0"/>
              </a:rPr>
              <a:t>giám</a:t>
            </a:r>
            <a:r>
              <a:rPr lang="en-US">
                <a:latin typeface="Times New Roman" pitchFamily="18" charset="0"/>
                <a:cs typeface="Times New Roman" pitchFamily="18" charset="0"/>
              </a:rPr>
              <a:t> </a:t>
            </a:r>
            <a:r>
              <a:rPr lang="en-US" err="1">
                <a:latin typeface="Times New Roman" pitchFamily="18" charset="0"/>
                <a:cs typeface="Times New Roman" pitchFamily="18" charset="0"/>
              </a:rPr>
              <a:t>hiệu</a:t>
            </a:r>
            <a:r>
              <a:rPr lang="en-US">
                <a:latin typeface="Times New Roman" pitchFamily="18" charset="0"/>
                <a:cs typeface="Times New Roman" pitchFamily="18" charset="0"/>
              </a:rPr>
              <a:t>: 	</a:t>
            </a:r>
            <a:r>
              <a:rPr lang="en-US">
                <a:solidFill>
                  <a:srgbClr val="FF0000"/>
                </a:solidFill>
                <a:latin typeface="Times New Roman" pitchFamily="18" charset="0"/>
                <a:cs typeface="Times New Roman" pitchFamily="18" charset="0"/>
              </a:rPr>
              <a:t>4/4</a:t>
            </a: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chính</a:t>
            </a:r>
            <a:r>
              <a:rPr lang="en-US">
                <a:latin typeface="Times New Roman" pitchFamily="18" charset="0"/>
                <a:cs typeface="Times New Roman" pitchFamily="18" charset="0"/>
              </a:rPr>
              <a:t> </a:t>
            </a:r>
            <a:r>
              <a:rPr lang="en-US" err="1">
                <a:latin typeface="Times New Roman" pitchFamily="18" charset="0"/>
                <a:cs typeface="Times New Roman" pitchFamily="18" charset="0"/>
              </a:rPr>
              <a:t>thức</a:t>
            </a:r>
            <a:r>
              <a:rPr lang="en-US">
                <a:latin typeface="Times New Roman" pitchFamily="18" charset="0"/>
                <a:cs typeface="Times New Roman" pitchFamily="18" charset="0"/>
              </a:rPr>
              <a:t>: 	</a:t>
            </a:r>
            <a:r>
              <a:rPr lang="en-US">
                <a:solidFill>
                  <a:srgbClr val="FF0000"/>
                </a:solidFill>
                <a:latin typeface="Times New Roman" pitchFamily="18" charset="0"/>
                <a:cs typeface="Times New Roman" pitchFamily="18" charset="0"/>
              </a:rPr>
              <a:t>58</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endParaRPr lang="en-US">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dự</a:t>
            </a:r>
            <a:r>
              <a:rPr lang="en-US">
                <a:latin typeface="Times New Roman" pitchFamily="18" charset="0"/>
                <a:cs typeface="Times New Roman" pitchFamily="18" charset="0"/>
              </a:rPr>
              <a:t> </a:t>
            </a:r>
            <a:r>
              <a:rPr lang="en-US" err="1">
                <a:latin typeface="Times New Roman" pitchFamily="18" charset="0"/>
                <a:cs typeface="Times New Roman" pitchFamily="18" charset="0"/>
              </a:rPr>
              <a:t>bị</a:t>
            </a:r>
            <a:r>
              <a:rPr lang="en-US">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          05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endParaRPr lang="en-US">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Nữ</a:t>
            </a:r>
            <a:r>
              <a:rPr lang="en-US">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                    23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endParaRPr lang="en-US">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là</a:t>
            </a:r>
            <a:r>
              <a:rPr lang="en-US">
                <a:latin typeface="Times New Roman" pitchFamily="18" charset="0"/>
                <a:cs typeface="Times New Roman" pitchFamily="18" charset="0"/>
              </a:rPr>
              <a:t> </a:t>
            </a:r>
            <a:r>
              <a:rPr lang="en-US" err="1">
                <a:latin typeface="Times New Roman" pitchFamily="18" charset="0"/>
                <a:cs typeface="Times New Roman" pitchFamily="18" charset="0"/>
              </a:rPr>
              <a:t>học</a:t>
            </a:r>
            <a:r>
              <a:rPr lang="en-US">
                <a:latin typeface="Times New Roman" pitchFamily="18" charset="0"/>
                <a:cs typeface="Times New Roman" pitchFamily="18" charset="0"/>
              </a:rPr>
              <a:t> </a:t>
            </a:r>
            <a:r>
              <a:rPr lang="en-US" err="1">
                <a:latin typeface="Times New Roman" pitchFamily="18" charset="0"/>
                <a:cs typeface="Times New Roman" pitchFamily="18" charset="0"/>
              </a:rPr>
              <a:t>sinh</a:t>
            </a:r>
            <a:r>
              <a:rPr lang="en-US">
                <a:latin typeface="Times New Roman" pitchFamily="18" charset="0"/>
                <a:cs typeface="Times New Roman" pitchFamily="18" charset="0"/>
              </a:rPr>
              <a:t>/</a:t>
            </a:r>
            <a:r>
              <a:rPr lang="en-US" err="1">
                <a:latin typeface="Times New Roman" pitchFamily="18" charset="0"/>
                <a:cs typeface="Times New Roman" pitchFamily="18" charset="0"/>
              </a:rPr>
              <a:t>sinh</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a:solidFill>
                  <a:srgbClr val="FF0000"/>
                </a:solidFill>
                <a:latin typeface="Times New Roman" pitchFamily="18" charset="0"/>
                <a:cs typeface="Times New Roman" pitchFamily="18" charset="0"/>
              </a:rPr>
              <a:t>05</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endParaRPr lang="en-US">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là</a:t>
            </a:r>
            <a:r>
              <a:rPr lang="en-US">
                <a:latin typeface="Times New Roman" pitchFamily="18" charset="0"/>
                <a:cs typeface="Times New Roman" pitchFamily="18" charset="0"/>
              </a:rPr>
              <a:t> </a:t>
            </a:r>
            <a:r>
              <a:rPr lang="en-US" err="1">
                <a:latin typeface="Times New Roman" pitchFamily="18" charset="0"/>
                <a:cs typeface="Times New Roman" pitchFamily="18" charset="0"/>
              </a:rPr>
              <a:t>người</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tộc</a:t>
            </a:r>
            <a:r>
              <a:rPr lang="en-US">
                <a:latin typeface="Times New Roman" pitchFamily="18" charset="0"/>
                <a:cs typeface="Times New Roman" pitchFamily="18" charset="0"/>
              </a:rPr>
              <a:t>: 	</a:t>
            </a:r>
            <a:r>
              <a:rPr lang="en-US">
                <a:solidFill>
                  <a:srgbClr val="FF0000"/>
                </a:solidFill>
                <a:latin typeface="Times New Roman" pitchFamily="18" charset="0"/>
                <a:cs typeface="Times New Roman" pitchFamily="18" charset="0"/>
              </a:rPr>
              <a:t>00</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r>
              <a:rPr lang="en-US">
                <a:latin typeface="Times New Roman" pitchFamily="18" charset="0"/>
                <a:cs typeface="Times New Roman" pitchFamily="18" charset="0"/>
              </a:rPr>
              <a:t> </a:t>
            </a: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kết</a:t>
            </a:r>
            <a:r>
              <a:rPr lang="en-US">
                <a:latin typeface="Times New Roman" pitchFamily="18" charset="0"/>
                <a:cs typeface="Times New Roman" pitchFamily="18" charset="0"/>
              </a:rPr>
              <a:t> </a:t>
            </a:r>
            <a:r>
              <a:rPr lang="en-US" err="1">
                <a:latin typeface="Times New Roman" pitchFamily="18" charset="0"/>
                <a:cs typeface="Times New Roman" pitchFamily="18" charset="0"/>
              </a:rPr>
              <a:t>nạp</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năm</a:t>
            </a:r>
            <a:r>
              <a:rPr lang="en-US">
                <a:latin typeface="Times New Roman" pitchFamily="18" charset="0"/>
                <a:cs typeface="Times New Roman" pitchFamily="18" charset="0"/>
              </a:rPr>
              <a:t>: 	</a:t>
            </a:r>
            <a:r>
              <a:rPr lang="en-US">
                <a:solidFill>
                  <a:srgbClr val="FF0000"/>
                </a:solidFill>
                <a:latin typeface="Times New Roman" pitchFamily="18" charset="0"/>
                <a:cs typeface="Times New Roman" pitchFamily="18" charset="0"/>
              </a:rPr>
              <a:t>03</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endParaRPr lang="en-US">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chuyển</a:t>
            </a:r>
            <a:r>
              <a:rPr lang="en-US">
                <a:latin typeface="Times New Roman" pitchFamily="18" charset="0"/>
                <a:cs typeface="Times New Roman" pitchFamily="18" charset="0"/>
              </a:rPr>
              <a:t> </a:t>
            </a:r>
            <a:r>
              <a:rPr lang="en-US" err="1">
                <a:latin typeface="Times New Roman" pitchFamily="18" charset="0"/>
                <a:cs typeface="Times New Roman" pitchFamily="18" charset="0"/>
              </a:rPr>
              <a:t>đảng</a:t>
            </a:r>
            <a:r>
              <a:rPr lang="en-US">
                <a:latin typeface="Times New Roman" pitchFamily="18" charset="0"/>
                <a:cs typeface="Times New Roman" pitchFamily="18" charset="0"/>
              </a:rPr>
              <a:t> </a:t>
            </a:r>
            <a:r>
              <a:rPr lang="en-US" smtClean="0">
                <a:latin typeface="Times New Roman" pitchFamily="18" charset="0"/>
                <a:cs typeface="Times New Roman" pitchFamily="18" charset="0"/>
              </a:rPr>
              <a:t>CT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năm</a:t>
            </a:r>
            <a:r>
              <a:rPr lang="en-US">
                <a:latin typeface="Times New Roman" pitchFamily="18" charset="0"/>
                <a:cs typeface="Times New Roman" pitchFamily="18" charset="0"/>
              </a:rPr>
              <a:t>: 	</a:t>
            </a:r>
            <a:r>
              <a:rPr lang="en-US">
                <a:solidFill>
                  <a:srgbClr val="FF0000"/>
                </a:solidFill>
                <a:latin typeface="Times New Roman" pitchFamily="18" charset="0"/>
                <a:cs typeface="Times New Roman" pitchFamily="18" charset="0"/>
              </a:rPr>
              <a:t>05</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chí</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22596604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Effect transition="in" filter="fade">
                                      <p:cBhvr>
                                        <p:cTn id="55" dur="1000"/>
                                        <p:tgtEl>
                                          <p:spTgt spid="3">
                                            <p:txEl>
                                              <p:pRg st="8" end="8"/>
                                            </p:txEl>
                                          </p:spTgt>
                                        </p:tgtEl>
                                      </p:cBhvr>
                                    </p:animEffect>
                                    <p:anim calcmode="lin" valueType="num">
                                      <p:cBhvr>
                                        <p:cTn id="5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Effect transition="in" filter="fade">
                                      <p:cBhvr>
                                        <p:cTn id="61" dur="1000"/>
                                        <p:tgtEl>
                                          <p:spTgt spid="3">
                                            <p:txEl>
                                              <p:pRg st="9" end="9"/>
                                            </p:txEl>
                                          </p:spTgt>
                                        </p:tgtEl>
                                      </p:cBhvr>
                                    </p:animEffect>
                                    <p:anim calcmode="lin" valueType="num">
                                      <p:cBhvr>
                                        <p:cTn id="62"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grpId="0" nodeType="after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Effect transition="in" filter="fade">
                                      <p:cBhvr>
                                        <p:cTn id="67" dur="1000"/>
                                        <p:tgtEl>
                                          <p:spTgt spid="3">
                                            <p:txEl>
                                              <p:pRg st="10" end="10"/>
                                            </p:txEl>
                                          </p:spTgt>
                                        </p:tgtEl>
                                      </p:cBhvr>
                                    </p:animEffect>
                                    <p:anim calcmode="lin" valueType="num">
                                      <p:cBhvr>
                                        <p:cTn id="6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Effect transition="in" filter="fade">
                                      <p:cBhvr>
                                        <p:cTn id="73" dur="1000"/>
                                        <p:tgtEl>
                                          <p:spTgt spid="3">
                                            <p:txEl>
                                              <p:pRg st="11" end="11"/>
                                            </p:txEl>
                                          </p:spTgt>
                                        </p:tgtEl>
                                      </p:cBhvr>
                                    </p:animEffect>
                                    <p:anim calcmode="lin" valueType="num">
                                      <p:cBhvr>
                                        <p:cTn id="74"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5"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228600"/>
            <a:ext cx="8229600" cy="6477000"/>
          </a:xfrm>
        </p:spPr>
        <p:txBody>
          <a:bodyPr>
            <a:noAutofit/>
          </a:bodyPr>
          <a:lstStyle/>
          <a:p>
            <a:pPr marL="0" indent="0">
              <a:buNone/>
            </a:pPr>
            <a:r>
              <a:rPr lang="en-US" sz="2800">
                <a:latin typeface="Times New Roman" pitchFamily="18" charset="0"/>
                <a:cs typeface="Times New Roman" pitchFamily="18" charset="0"/>
              </a:rPr>
              <a:t>+ Đảng viên chuyển đến trong năm:	</a:t>
            </a:r>
            <a:r>
              <a:rPr lang="en-US" sz="2800">
                <a:solidFill>
                  <a:srgbClr val="FF0000"/>
                </a:solidFill>
                <a:latin typeface="Times New Roman" pitchFamily="18" charset="0"/>
                <a:cs typeface="Times New Roman" pitchFamily="18" charset="0"/>
              </a:rPr>
              <a:t>05</a:t>
            </a:r>
            <a:r>
              <a:rPr lang="en-US" sz="2800">
                <a:latin typeface="Times New Roman" pitchFamily="18" charset="0"/>
                <a:cs typeface="Times New Roman" pitchFamily="18" charset="0"/>
              </a:rPr>
              <a:t> đồng chí</a:t>
            </a:r>
          </a:p>
          <a:p>
            <a:pPr marL="0" indent="0">
              <a:buNone/>
            </a:pPr>
            <a:r>
              <a:rPr lang="en-US" sz="2800">
                <a:latin typeface="Times New Roman" pitchFamily="18" charset="0"/>
                <a:cs typeface="Times New Roman" pitchFamily="18" charset="0"/>
              </a:rPr>
              <a:t>+ Đảng viên chuyển đi trong năm: 	</a:t>
            </a:r>
            <a:r>
              <a:rPr lang="en-US" sz="2800">
                <a:solidFill>
                  <a:srgbClr val="FF0000"/>
                </a:solidFill>
                <a:latin typeface="Times New Roman" pitchFamily="18" charset="0"/>
                <a:cs typeface="Times New Roman" pitchFamily="18" charset="0"/>
              </a:rPr>
              <a:t>08</a:t>
            </a:r>
            <a:r>
              <a:rPr lang="en-US" sz="2800">
                <a:latin typeface="Times New Roman" pitchFamily="18" charset="0"/>
                <a:cs typeface="Times New Roman" pitchFamily="18" charset="0"/>
              </a:rPr>
              <a:t> đồng chí</a:t>
            </a:r>
          </a:p>
          <a:p>
            <a:pPr marL="0" indent="0">
              <a:buNone/>
            </a:pPr>
            <a:r>
              <a:rPr lang="en-US" sz="2800" b="1" smtClean="0">
                <a:solidFill>
                  <a:srgbClr val="0523BB"/>
                </a:solidFill>
                <a:latin typeface="Times New Roman" pitchFamily="18" charset="0"/>
                <a:cs typeface="Times New Roman" pitchFamily="18" charset="0"/>
              </a:rPr>
              <a:t>Hồ </a:t>
            </a:r>
            <a:r>
              <a:rPr lang="en-US" sz="2800" b="1">
                <a:solidFill>
                  <a:srgbClr val="0523BB"/>
                </a:solidFill>
                <a:latin typeface="Times New Roman" pitchFamily="18" charset="0"/>
                <a:cs typeface="Times New Roman" pitchFamily="18" charset="0"/>
              </a:rPr>
              <a:t>sơ phát triển đảng viên trong năm (đã nộp lên Đảng ủy Sở, chưa có quyết định kết nạp): </a:t>
            </a:r>
            <a:r>
              <a:rPr lang="en-US" sz="2800" b="1" smtClean="0">
                <a:solidFill>
                  <a:srgbClr val="0523BB"/>
                </a:solidFill>
                <a:latin typeface="Times New Roman" pitchFamily="18" charset="0"/>
                <a:cs typeface="Times New Roman" pitchFamily="18" charset="0"/>
              </a:rPr>
              <a:t> </a:t>
            </a:r>
            <a:r>
              <a:rPr lang="en-US" sz="2800" b="1" smtClean="0">
                <a:solidFill>
                  <a:srgbClr val="FF0000"/>
                </a:solidFill>
                <a:latin typeface="Times New Roman" pitchFamily="18" charset="0"/>
                <a:cs typeface="Times New Roman" pitchFamily="18" charset="0"/>
              </a:rPr>
              <a:t>06</a:t>
            </a:r>
            <a:r>
              <a:rPr lang="en-US" sz="2800" b="1" smtClean="0">
                <a:solidFill>
                  <a:srgbClr val="0523BB"/>
                </a:solidFill>
                <a:latin typeface="Times New Roman" pitchFamily="18" charset="0"/>
                <a:cs typeface="Times New Roman" pitchFamily="18" charset="0"/>
              </a:rPr>
              <a:t> </a:t>
            </a:r>
            <a:r>
              <a:rPr lang="en-US" sz="2800">
                <a:latin typeface="Times New Roman" pitchFamily="18" charset="0"/>
                <a:cs typeface="Times New Roman" pitchFamily="18" charset="0"/>
              </a:rPr>
              <a:t>hồ sơ</a:t>
            </a:r>
          </a:p>
          <a:p>
            <a:pPr marL="0" indent="0">
              <a:buNone/>
            </a:pPr>
            <a:r>
              <a:rPr lang="en-US" sz="2800" smtClean="0">
                <a:latin typeface="Times New Roman" pitchFamily="18" charset="0"/>
                <a:cs typeface="Times New Roman" pitchFamily="18" charset="0"/>
              </a:rPr>
              <a:t>Quần </a:t>
            </a:r>
            <a:r>
              <a:rPr lang="en-US" sz="2800">
                <a:latin typeface="Times New Roman" pitchFamily="18" charset="0"/>
                <a:cs typeface="Times New Roman" pitchFamily="18" charset="0"/>
              </a:rPr>
              <a:t>chúng ưu tú cảm tình đảng hiện đang có: </a:t>
            </a:r>
            <a:r>
              <a:rPr lang="en-US" sz="2800" smtClean="0">
                <a:latin typeface="Times New Roman" pitchFamily="18" charset="0"/>
                <a:cs typeface="Times New Roman" pitchFamily="18" charset="0"/>
              </a:rPr>
              <a:t> </a:t>
            </a:r>
            <a:r>
              <a:rPr lang="en-US" sz="2800" smtClean="0">
                <a:solidFill>
                  <a:srgbClr val="FF0000"/>
                </a:solidFill>
                <a:latin typeface="Times New Roman" pitchFamily="18" charset="0"/>
                <a:cs typeface="Times New Roman" pitchFamily="18" charset="0"/>
              </a:rPr>
              <a:t>24</a:t>
            </a:r>
            <a:endParaRPr lang="en-US" sz="2800">
              <a:solidFill>
                <a:srgbClr val="FF0000"/>
              </a:solidFill>
              <a:latin typeface="Times New Roman" pitchFamily="18" charset="0"/>
              <a:cs typeface="Times New Roman" pitchFamily="18" charset="0"/>
            </a:endParaRPr>
          </a:p>
          <a:p>
            <a:pPr marL="0" indent="0">
              <a:buNone/>
            </a:pPr>
            <a:r>
              <a:rPr lang="en-US" sz="2800">
                <a:latin typeface="Times New Roman" pitchFamily="18" charset="0"/>
                <a:cs typeface="Times New Roman" pitchFamily="18" charset="0"/>
              </a:rPr>
              <a:t>Số chi bộ trực thuộc: </a:t>
            </a:r>
            <a:r>
              <a:rPr lang="en-US" sz="2800" smtClean="0">
                <a:solidFill>
                  <a:srgbClr val="FF0000"/>
                </a:solidFill>
                <a:latin typeface="Times New Roman" pitchFamily="18" charset="0"/>
                <a:cs typeface="Times New Roman" pitchFamily="18" charset="0"/>
              </a:rPr>
              <a:t>04</a:t>
            </a:r>
            <a:r>
              <a:rPr lang="en-US" sz="2800" smtClean="0">
                <a:solidFill>
                  <a:srgbClr val="0523BB"/>
                </a:solidFill>
                <a:latin typeface="Times New Roman" pitchFamily="18" charset="0"/>
                <a:cs typeface="Times New Roman" pitchFamily="18" charset="0"/>
              </a:rPr>
              <a:t> </a:t>
            </a:r>
            <a:endParaRPr lang="en-US" sz="2800">
              <a:solidFill>
                <a:srgbClr val="0523BB"/>
              </a:solidFill>
              <a:latin typeface="Times New Roman" pitchFamily="18" charset="0"/>
              <a:cs typeface="Times New Roman" pitchFamily="18" charset="0"/>
            </a:endParaRPr>
          </a:p>
          <a:p>
            <a:pPr marL="0" indent="0">
              <a:buNone/>
            </a:pPr>
            <a:r>
              <a:rPr lang="en-US" sz="2800" smtClean="0">
                <a:latin typeface="Times New Roman" pitchFamily="18" charset="0"/>
                <a:cs typeface="Times New Roman" pitchFamily="18" charset="0"/>
              </a:rPr>
              <a:t>+ </a:t>
            </a:r>
            <a:r>
              <a:rPr lang="en-US" sz="2800">
                <a:latin typeface="Times New Roman" pitchFamily="18" charset="0"/>
                <a:cs typeface="Times New Roman" pitchFamily="18" charset="0"/>
              </a:rPr>
              <a:t>Chi bộ  01 có 11 đảng viên </a:t>
            </a:r>
            <a:r>
              <a:rPr lang="en-US" sz="2800" smtClean="0">
                <a:latin typeface="Times New Roman" pitchFamily="18" charset="0"/>
                <a:cs typeface="Times New Roman" pitchFamily="18" charset="0"/>
              </a:rPr>
              <a:t>(03 </a:t>
            </a:r>
            <a:r>
              <a:rPr lang="en-US" sz="2800">
                <a:latin typeface="Times New Roman" pitchFamily="18" charset="0"/>
                <a:cs typeface="Times New Roman" pitchFamily="18" charset="0"/>
              </a:rPr>
              <a:t>đồng chí chi ủy)</a:t>
            </a:r>
          </a:p>
          <a:p>
            <a:pPr marL="0" indent="0">
              <a:buNone/>
            </a:pPr>
            <a:r>
              <a:rPr lang="en-US" sz="2800">
                <a:latin typeface="Times New Roman" pitchFamily="18" charset="0"/>
                <a:cs typeface="Times New Roman" pitchFamily="18" charset="0"/>
              </a:rPr>
              <a:t>+ Chi bộ  02 có 17 đảng viên </a:t>
            </a:r>
            <a:r>
              <a:rPr lang="en-US" sz="2800" smtClean="0">
                <a:latin typeface="Times New Roman" pitchFamily="18" charset="0"/>
                <a:cs typeface="Times New Roman" pitchFamily="18" charset="0"/>
              </a:rPr>
              <a:t>(03 </a:t>
            </a:r>
            <a:r>
              <a:rPr lang="en-US" sz="2800">
                <a:latin typeface="Times New Roman" pitchFamily="18" charset="0"/>
                <a:cs typeface="Times New Roman" pitchFamily="18" charset="0"/>
              </a:rPr>
              <a:t>đồng chí chi ủy)</a:t>
            </a:r>
          </a:p>
          <a:p>
            <a:pPr marL="0" indent="0">
              <a:buNone/>
            </a:pPr>
            <a:r>
              <a:rPr lang="en-US" sz="2800">
                <a:latin typeface="Times New Roman" pitchFamily="18" charset="0"/>
                <a:cs typeface="Times New Roman" pitchFamily="18" charset="0"/>
              </a:rPr>
              <a:t>+ Chi bộ  03 có 17 đảng viên </a:t>
            </a:r>
            <a:r>
              <a:rPr lang="en-US" sz="2800" smtClean="0">
                <a:latin typeface="Times New Roman" pitchFamily="18" charset="0"/>
                <a:cs typeface="Times New Roman" pitchFamily="18" charset="0"/>
              </a:rPr>
              <a:t>(03 </a:t>
            </a:r>
            <a:r>
              <a:rPr lang="en-US" sz="2800">
                <a:latin typeface="Times New Roman" pitchFamily="18" charset="0"/>
                <a:cs typeface="Times New Roman" pitchFamily="18" charset="0"/>
              </a:rPr>
              <a:t>đồng chí chi ủy)</a:t>
            </a:r>
          </a:p>
          <a:p>
            <a:pPr marL="0" indent="0">
              <a:buNone/>
            </a:pPr>
            <a:r>
              <a:rPr lang="en-US" sz="2800">
                <a:latin typeface="Times New Roman" pitchFamily="18" charset="0"/>
                <a:cs typeface="Times New Roman" pitchFamily="18" charset="0"/>
              </a:rPr>
              <a:t>+ Chi bộ  sinh viên có 18 đảng viên </a:t>
            </a:r>
            <a:r>
              <a:rPr lang="en-US" sz="2800" smtClean="0">
                <a:latin typeface="Times New Roman" pitchFamily="18" charset="0"/>
                <a:cs typeface="Times New Roman" pitchFamily="18" charset="0"/>
              </a:rPr>
              <a:t>(03 </a:t>
            </a:r>
            <a:r>
              <a:rPr lang="en-US" sz="2800">
                <a:latin typeface="Times New Roman" pitchFamily="18" charset="0"/>
                <a:cs typeface="Times New Roman" pitchFamily="18" charset="0"/>
              </a:rPr>
              <a:t>đồng chí chi ủy)</a:t>
            </a:r>
          </a:p>
          <a:p>
            <a:pPr marL="0" indent="0">
              <a:buNone/>
            </a:pPr>
            <a:r>
              <a:rPr lang="en-US" sz="2800" smtClean="0">
                <a:latin typeface="Times New Roman" pitchFamily="18" charset="0"/>
                <a:cs typeface="Times New Roman" pitchFamily="18" charset="0"/>
              </a:rPr>
              <a:t>Tổng </a:t>
            </a:r>
            <a:r>
              <a:rPr lang="en-US" sz="2800">
                <a:latin typeface="Times New Roman" pitchFamily="18" charset="0"/>
                <a:cs typeface="Times New Roman" pitchFamily="18" charset="0"/>
              </a:rPr>
              <a:t>số CB-GV-NV: </a:t>
            </a:r>
            <a:r>
              <a:rPr lang="en-US" sz="2800" smtClean="0">
                <a:solidFill>
                  <a:srgbClr val="FF0000"/>
                </a:solidFill>
                <a:latin typeface="Times New Roman" pitchFamily="18" charset="0"/>
                <a:cs typeface="Times New Roman" pitchFamily="18" charset="0"/>
              </a:rPr>
              <a:t>335</a:t>
            </a:r>
            <a:r>
              <a:rPr lang="en-US" sz="2800" smtClean="0">
                <a:latin typeface="Times New Roman" pitchFamily="18" charset="0"/>
                <a:cs typeface="Times New Roman" pitchFamily="18" charset="0"/>
              </a:rPr>
              <a:t>, </a:t>
            </a:r>
            <a:r>
              <a:rPr lang="en-US" sz="2800">
                <a:latin typeface="Times New Roman" pitchFamily="18" charset="0"/>
                <a:cs typeface="Times New Roman" pitchFamily="18" charset="0"/>
              </a:rPr>
              <a:t>biên chế</a:t>
            </a:r>
            <a:r>
              <a:rPr lang="en-US" sz="2800" smtClean="0">
                <a:latin typeface="Times New Roman" pitchFamily="18" charset="0"/>
                <a:cs typeface="Times New Roman" pitchFamily="18" charset="0"/>
              </a:rPr>
              <a:t>: </a:t>
            </a:r>
            <a:r>
              <a:rPr lang="en-US" sz="2800">
                <a:solidFill>
                  <a:srgbClr val="FF0000"/>
                </a:solidFill>
                <a:latin typeface="Times New Roman" pitchFamily="18" charset="0"/>
                <a:cs typeface="Times New Roman" pitchFamily="18" charset="0"/>
              </a:rPr>
              <a:t>249</a:t>
            </a:r>
            <a:r>
              <a:rPr lang="en-US" sz="2800">
                <a:latin typeface="Times New Roman" pitchFamily="18" charset="0"/>
                <a:cs typeface="Times New Roman" pitchFamily="18" charset="0"/>
              </a:rPr>
              <a:t>, hợp đồng</a:t>
            </a:r>
            <a:r>
              <a:rPr lang="en-US" sz="2800" smtClean="0">
                <a:latin typeface="Times New Roman" pitchFamily="18" charset="0"/>
                <a:cs typeface="Times New Roman" pitchFamily="18" charset="0"/>
              </a:rPr>
              <a:t>: </a:t>
            </a:r>
            <a:r>
              <a:rPr lang="en-US" sz="2800">
                <a:solidFill>
                  <a:srgbClr val="FF0000"/>
                </a:solidFill>
                <a:latin typeface="Times New Roman" pitchFamily="18" charset="0"/>
                <a:cs typeface="Times New Roman" pitchFamily="18" charset="0"/>
              </a:rPr>
              <a:t>86</a:t>
            </a:r>
          </a:p>
          <a:p>
            <a:pPr marL="0" indent="0">
              <a:buNone/>
            </a:pPr>
            <a:r>
              <a:rPr lang="en-US" sz="2800" smtClean="0">
                <a:latin typeface="Times New Roman" pitchFamily="18" charset="0"/>
                <a:cs typeface="Times New Roman" pitchFamily="18" charset="0"/>
              </a:rPr>
              <a:t>Tỷ </a:t>
            </a:r>
            <a:r>
              <a:rPr lang="en-US" sz="2800">
                <a:latin typeface="Times New Roman" pitchFamily="18" charset="0"/>
                <a:cs typeface="Times New Roman" pitchFamily="18" charset="0"/>
              </a:rPr>
              <a:t>lệ đảng viên /CB-GV-NV: </a:t>
            </a:r>
            <a:r>
              <a:rPr lang="en-US" sz="2800" smtClean="0">
                <a:solidFill>
                  <a:srgbClr val="FF0000"/>
                </a:solidFill>
                <a:latin typeface="Times New Roman" pitchFamily="18" charset="0"/>
                <a:cs typeface="Times New Roman" pitchFamily="18" charset="0"/>
              </a:rPr>
              <a:t>18,8 </a:t>
            </a:r>
            <a:r>
              <a:rPr lang="en-US" sz="2800">
                <a:solidFill>
                  <a:srgbClr val="FF0000"/>
                </a:solidFill>
                <a:latin typeface="Times New Roman" pitchFamily="18" charset="0"/>
                <a:cs typeface="Times New Roman" pitchFamily="18" charset="0"/>
              </a:rPr>
              <a:t>%</a:t>
            </a:r>
          </a:p>
        </p:txBody>
      </p:sp>
    </p:spTree>
    <p:extLst>
      <p:ext uri="{BB962C8B-B14F-4D97-AF65-F5344CB8AC3E}">
        <p14:creationId xmlns:p14="http://schemas.microsoft.com/office/powerpoint/2010/main" val="295923771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1000"/>
                                        <p:tgtEl>
                                          <p:spTgt spid="4">
                                            <p:txEl>
                                              <p:pRg st="5" end="5"/>
                                            </p:txEl>
                                          </p:spTgt>
                                        </p:tgtEl>
                                      </p:cBhvr>
                                    </p:animEffect>
                                    <p:anim calcmode="lin" valueType="num">
                                      <p:cBhvr>
                                        <p:cTn id="38"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Effect transition="in" filter="fade">
                                      <p:cBhvr>
                                        <p:cTn id="43" dur="1000"/>
                                        <p:tgtEl>
                                          <p:spTgt spid="4">
                                            <p:txEl>
                                              <p:pRg st="6" end="6"/>
                                            </p:txEl>
                                          </p:spTgt>
                                        </p:tgtEl>
                                      </p:cBhvr>
                                    </p:animEffect>
                                    <p:anim calcmode="lin" valueType="num">
                                      <p:cBhvr>
                                        <p:cTn id="44"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Effect transition="in" filter="fade">
                                      <p:cBhvr>
                                        <p:cTn id="55" dur="1000"/>
                                        <p:tgtEl>
                                          <p:spTgt spid="4">
                                            <p:txEl>
                                              <p:pRg st="8" end="8"/>
                                            </p:txEl>
                                          </p:spTgt>
                                        </p:tgtEl>
                                      </p:cBhvr>
                                    </p:animEffect>
                                    <p:anim calcmode="lin" valueType="num">
                                      <p:cBhvr>
                                        <p:cTn id="56"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Effect transition="in" filter="fade">
                                      <p:cBhvr>
                                        <p:cTn id="61" dur="1000"/>
                                        <p:tgtEl>
                                          <p:spTgt spid="4">
                                            <p:txEl>
                                              <p:pRg st="9" end="9"/>
                                            </p:txEl>
                                          </p:spTgt>
                                        </p:tgtEl>
                                      </p:cBhvr>
                                    </p:animEffect>
                                    <p:anim calcmode="lin" valueType="num">
                                      <p:cBhvr>
                                        <p:cTn id="62"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grpId="0" nodeType="after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Effect transition="in" filter="fade">
                                      <p:cBhvr>
                                        <p:cTn id="67" dur="1000"/>
                                        <p:tgtEl>
                                          <p:spTgt spid="4">
                                            <p:txEl>
                                              <p:pRg st="10" end="10"/>
                                            </p:txEl>
                                          </p:spTgt>
                                        </p:tgtEl>
                                      </p:cBhvr>
                                    </p:animEffect>
                                    <p:anim calcmode="lin" valueType="num">
                                      <p:cBhvr>
                                        <p:cTn id="68"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69"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5821363"/>
          </a:xfrm>
        </p:spPr>
        <p:txBody>
          <a:bodyPr>
            <a:normAutofit fontScale="92500" lnSpcReduction="10000"/>
          </a:bodyPr>
          <a:lstStyle/>
          <a:p>
            <a:pPr marL="0" indent="0">
              <a:buNone/>
            </a:pPr>
            <a:r>
              <a:rPr lang="en-US" b="1">
                <a:solidFill>
                  <a:srgbClr val="0523BB"/>
                </a:solidFill>
                <a:latin typeface="Times New Roman" pitchFamily="18" charset="0"/>
                <a:cs typeface="Times New Roman" pitchFamily="18" charset="0"/>
              </a:rPr>
              <a:t>2. Tập thể lãnh đạo</a:t>
            </a:r>
            <a:endParaRPr lang="en-US">
              <a:solidFill>
                <a:srgbClr val="0523BB"/>
              </a:solidFill>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Ban giám hiệu: 	</a:t>
            </a:r>
            <a:r>
              <a:rPr lang="en-US" smtClean="0">
                <a:solidFill>
                  <a:srgbClr val="FF0000"/>
                </a:solidFill>
                <a:latin typeface="Times New Roman" pitchFamily="18" charset="0"/>
                <a:cs typeface="Times New Roman" pitchFamily="18" charset="0"/>
              </a:rPr>
              <a:t>04</a:t>
            </a:r>
            <a:endParaRPr lang="en-US">
              <a:solidFill>
                <a:srgbClr val="FF0000"/>
              </a:solidFill>
              <a:latin typeface="Times New Roman" pitchFamily="18" charset="0"/>
              <a:cs typeface="Times New Roman" pitchFamily="18" charset="0"/>
            </a:endParaRPr>
          </a:p>
          <a:p>
            <a:pPr marL="0" indent="0">
              <a:buNone/>
            </a:pPr>
            <a:r>
              <a:rPr lang="en-US" b="1">
                <a:solidFill>
                  <a:srgbClr val="0523BB"/>
                </a:solidFill>
                <a:latin typeface="Times New Roman" pitchFamily="18" charset="0"/>
                <a:cs typeface="Times New Roman" pitchFamily="18" charset="0"/>
              </a:rPr>
              <a:t>3. Tổ chức chính trị, xã hội</a:t>
            </a:r>
            <a:endParaRPr lang="en-US">
              <a:solidFill>
                <a:srgbClr val="0523BB"/>
              </a:solidFill>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 Công Đoàn:</a:t>
            </a:r>
          </a:p>
          <a:p>
            <a:pPr marL="0" indent="461963">
              <a:buNone/>
            </a:pPr>
            <a:r>
              <a:rPr lang="en-US">
                <a:latin typeface="Times New Roman" pitchFamily="18" charset="0"/>
                <a:cs typeface="Times New Roman" pitchFamily="18" charset="0"/>
              </a:rPr>
              <a:t>+ Tổng số Đoàn viên: 	</a:t>
            </a:r>
            <a:r>
              <a:rPr lang="en-US" smtClean="0">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330</a:t>
            </a:r>
            <a:endParaRPr lang="en-US">
              <a:solidFill>
                <a:srgbClr val="FF0000"/>
              </a:solidFill>
              <a:latin typeface="Times New Roman" pitchFamily="18" charset="0"/>
              <a:cs typeface="Times New Roman" pitchFamily="18" charset="0"/>
            </a:endParaRPr>
          </a:p>
          <a:p>
            <a:pPr marL="0" indent="461963">
              <a:buNone/>
            </a:pPr>
            <a:r>
              <a:rPr lang="en-US">
                <a:latin typeface="Times New Roman" pitchFamily="18" charset="0"/>
                <a:cs typeface="Times New Roman" pitchFamily="18" charset="0"/>
              </a:rPr>
              <a:t>+ Ban chấp hành Công Đoàn: </a:t>
            </a:r>
            <a:r>
              <a:rPr lang="en-US" smtClean="0">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11</a:t>
            </a:r>
            <a:endParaRPr lang="en-US">
              <a:solidFill>
                <a:srgbClr val="FF0000"/>
              </a:solidFill>
              <a:latin typeface="Times New Roman" pitchFamily="18" charset="0"/>
              <a:cs typeface="Times New Roman" pitchFamily="18" charset="0"/>
            </a:endParaRPr>
          </a:p>
          <a:p>
            <a:pPr marL="0" indent="461963">
              <a:buNone/>
            </a:pPr>
            <a:r>
              <a:rPr lang="en-US">
                <a:latin typeface="Times New Roman" pitchFamily="18" charset="0"/>
                <a:cs typeface="Times New Roman" pitchFamily="18" charset="0"/>
              </a:rPr>
              <a:t>+ Tổ công đoàn trực thuộc: </a:t>
            </a:r>
            <a:r>
              <a:rPr lang="en-US" smtClean="0">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19</a:t>
            </a:r>
            <a:endParaRPr lang="en-US">
              <a:solidFill>
                <a:srgbClr val="FF0000"/>
              </a:solidFill>
              <a:latin typeface="Times New Roman" pitchFamily="18" charset="0"/>
              <a:cs typeface="Times New Roman" pitchFamily="18" charset="0"/>
            </a:endParaRPr>
          </a:p>
          <a:p>
            <a:pPr marL="0" indent="0">
              <a:buNone/>
            </a:pPr>
            <a:r>
              <a:rPr lang="en-US">
                <a:latin typeface="Times New Roman" pitchFamily="18" charset="0"/>
                <a:cs typeface="Times New Roman" pitchFamily="18" charset="0"/>
              </a:rPr>
              <a:t>- Đoàn Thanh niên Cộng sản Hồ Chí Minh:</a:t>
            </a:r>
          </a:p>
          <a:p>
            <a:pPr marL="0" indent="461963">
              <a:buNone/>
            </a:pPr>
            <a:r>
              <a:rPr lang="en-US">
                <a:latin typeface="Times New Roman" pitchFamily="18" charset="0"/>
                <a:cs typeface="Times New Roman" pitchFamily="18" charset="0"/>
              </a:rPr>
              <a:t>+ Tổng số Đoàn viên: 	</a:t>
            </a:r>
            <a:r>
              <a:rPr lang="en-US" smtClean="0">
                <a:solidFill>
                  <a:srgbClr val="FF0000"/>
                </a:solidFill>
                <a:latin typeface="Times New Roman" pitchFamily="18" charset="0"/>
                <a:cs typeface="Times New Roman" pitchFamily="18" charset="0"/>
              </a:rPr>
              <a:t>2.548</a:t>
            </a:r>
            <a:endParaRPr lang="en-US">
              <a:solidFill>
                <a:srgbClr val="FF0000"/>
              </a:solidFill>
              <a:latin typeface="Times New Roman" pitchFamily="18" charset="0"/>
              <a:cs typeface="Times New Roman" pitchFamily="18" charset="0"/>
            </a:endParaRPr>
          </a:p>
          <a:p>
            <a:pPr marL="0" indent="461963">
              <a:buNone/>
            </a:pPr>
            <a:r>
              <a:rPr lang="en-US">
                <a:latin typeface="Times New Roman" pitchFamily="18" charset="0"/>
                <a:cs typeface="Times New Roman" pitchFamily="18" charset="0"/>
              </a:rPr>
              <a:t>+ Ban chấp hành Đoàn: </a:t>
            </a:r>
            <a:r>
              <a:rPr lang="en-US" smtClean="0">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15</a:t>
            </a:r>
            <a:endParaRPr lang="en-US">
              <a:solidFill>
                <a:srgbClr val="FF0000"/>
              </a:solidFill>
              <a:latin typeface="Times New Roman" pitchFamily="18" charset="0"/>
              <a:cs typeface="Times New Roman" pitchFamily="18" charset="0"/>
            </a:endParaRPr>
          </a:p>
          <a:p>
            <a:pPr marL="0" indent="461963">
              <a:buNone/>
            </a:pPr>
            <a:r>
              <a:rPr lang="en-US">
                <a:latin typeface="Times New Roman" pitchFamily="18" charset="0"/>
                <a:cs typeface="Times New Roman" pitchFamily="18" charset="0"/>
              </a:rPr>
              <a:t>+ Chi Đoàn trực thuộc: 	</a:t>
            </a:r>
            <a:r>
              <a:rPr lang="en-US" smtClean="0">
                <a:solidFill>
                  <a:srgbClr val="FF0000"/>
                </a:solidFill>
                <a:latin typeface="Times New Roman" pitchFamily="18" charset="0"/>
                <a:cs typeface="Times New Roman" pitchFamily="18" charset="0"/>
              </a:rPr>
              <a:t>168</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3773766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1000"/>
                                        <p:tgtEl>
                                          <p:spTgt spid="2">
                                            <p:txEl>
                                              <p:pRg st="1" end="1"/>
                                            </p:txEl>
                                          </p:spTgt>
                                        </p:tgtEl>
                                      </p:cBhvr>
                                    </p:animEffect>
                                    <p:anim calcmode="lin" valueType="num">
                                      <p:cBhvr>
                                        <p:cTn id="1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Effect transition="in" filter="fade">
                                      <p:cBhvr>
                                        <p:cTn id="25" dur="1000"/>
                                        <p:tgtEl>
                                          <p:spTgt spid="2">
                                            <p:txEl>
                                              <p:pRg st="3" end="3"/>
                                            </p:txEl>
                                          </p:spTgt>
                                        </p:tgtEl>
                                      </p:cBhvr>
                                    </p:animEffect>
                                    <p:anim calcmode="lin" valueType="num">
                                      <p:cBhvr>
                                        <p:cTn id="26"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fade">
                                      <p:cBhvr>
                                        <p:cTn id="31" dur="1000"/>
                                        <p:tgtEl>
                                          <p:spTgt spid="2">
                                            <p:txEl>
                                              <p:pRg st="4" end="4"/>
                                            </p:txEl>
                                          </p:spTgt>
                                        </p:tgtEl>
                                      </p:cBhvr>
                                    </p:animEffect>
                                    <p:anim calcmode="lin" valueType="num">
                                      <p:cBhvr>
                                        <p:cTn id="3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fade">
                                      <p:cBhvr>
                                        <p:cTn id="37" dur="1000"/>
                                        <p:tgtEl>
                                          <p:spTgt spid="2">
                                            <p:txEl>
                                              <p:pRg st="5" end="5"/>
                                            </p:txEl>
                                          </p:spTgt>
                                        </p:tgtEl>
                                      </p:cBhvr>
                                    </p:animEffect>
                                    <p:anim calcmode="lin" valueType="num">
                                      <p:cBhvr>
                                        <p:cTn id="3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fade">
                                      <p:cBhvr>
                                        <p:cTn id="43" dur="1000"/>
                                        <p:tgtEl>
                                          <p:spTgt spid="2">
                                            <p:txEl>
                                              <p:pRg st="6" end="6"/>
                                            </p:txEl>
                                          </p:spTgt>
                                        </p:tgtEl>
                                      </p:cBhvr>
                                    </p:animEffect>
                                    <p:anim calcmode="lin" valueType="num">
                                      <p:cBhvr>
                                        <p:cTn id="4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Effect transition="in" filter="fade">
                                      <p:cBhvr>
                                        <p:cTn id="49" dur="1000"/>
                                        <p:tgtEl>
                                          <p:spTgt spid="2">
                                            <p:txEl>
                                              <p:pRg st="7" end="7"/>
                                            </p:txEl>
                                          </p:spTgt>
                                        </p:tgtEl>
                                      </p:cBhvr>
                                    </p:animEffect>
                                    <p:anim calcmode="lin" valueType="num">
                                      <p:cBhvr>
                                        <p:cTn id="5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Effect transition="in" filter="fade">
                                      <p:cBhvr>
                                        <p:cTn id="55" dur="1000"/>
                                        <p:tgtEl>
                                          <p:spTgt spid="2">
                                            <p:txEl>
                                              <p:pRg st="8" end="8"/>
                                            </p:txEl>
                                          </p:spTgt>
                                        </p:tgtEl>
                                      </p:cBhvr>
                                    </p:animEffect>
                                    <p:anim calcmode="lin" valueType="num">
                                      <p:cBhvr>
                                        <p:cTn id="56"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2">
                                            <p:txEl>
                                              <p:pRg st="9" end="9"/>
                                            </p:txEl>
                                          </p:spTgt>
                                        </p:tgtEl>
                                        <p:attrNameLst>
                                          <p:attrName>style.visibility</p:attrName>
                                        </p:attrNameLst>
                                      </p:cBhvr>
                                      <p:to>
                                        <p:strVal val="visible"/>
                                      </p:to>
                                    </p:set>
                                    <p:animEffect transition="in" filter="fade">
                                      <p:cBhvr>
                                        <p:cTn id="61" dur="1000"/>
                                        <p:tgtEl>
                                          <p:spTgt spid="2">
                                            <p:txEl>
                                              <p:pRg st="9" end="9"/>
                                            </p:txEl>
                                          </p:spTgt>
                                        </p:tgtEl>
                                      </p:cBhvr>
                                    </p:animEffect>
                                    <p:anim calcmode="lin" valueType="num">
                                      <p:cBhvr>
                                        <p:cTn id="62"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3"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grpId="0" nodeType="afterEffect">
                                  <p:stCondLst>
                                    <p:cond delay="0"/>
                                  </p:stCondLst>
                                  <p:childTnLst>
                                    <p:set>
                                      <p:cBhvr>
                                        <p:cTn id="66" dur="1" fill="hold">
                                          <p:stCondLst>
                                            <p:cond delay="0"/>
                                          </p:stCondLst>
                                        </p:cTn>
                                        <p:tgtEl>
                                          <p:spTgt spid="2">
                                            <p:txEl>
                                              <p:pRg st="10" end="10"/>
                                            </p:txEl>
                                          </p:spTgt>
                                        </p:tgtEl>
                                        <p:attrNameLst>
                                          <p:attrName>style.visibility</p:attrName>
                                        </p:attrNameLst>
                                      </p:cBhvr>
                                      <p:to>
                                        <p:strVal val="visible"/>
                                      </p:to>
                                    </p:set>
                                    <p:animEffect transition="in" filter="fade">
                                      <p:cBhvr>
                                        <p:cTn id="67" dur="1000"/>
                                        <p:tgtEl>
                                          <p:spTgt spid="2">
                                            <p:txEl>
                                              <p:pRg st="10" end="10"/>
                                            </p:txEl>
                                          </p:spTgt>
                                        </p:tgtEl>
                                      </p:cBhvr>
                                    </p:animEffect>
                                    <p:anim calcmode="lin" valueType="num">
                                      <p:cBhvr>
                                        <p:cTn id="68"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69"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09600"/>
            <a:ext cx="8229600" cy="6400800"/>
          </a:xfrm>
        </p:spPr>
        <p:txBody>
          <a:bodyPr>
            <a:normAutofit/>
          </a:bodyPr>
          <a:lstStyle/>
          <a:p>
            <a:pPr marL="0" indent="0" algn="just">
              <a:buNone/>
            </a:pPr>
            <a:r>
              <a:rPr lang="en-US" b="1">
                <a:solidFill>
                  <a:srgbClr val="FF0000"/>
                </a:solidFill>
                <a:latin typeface="Times New Roman" pitchFamily="18" charset="0"/>
                <a:cs typeface="Times New Roman" pitchFamily="18" charset="0"/>
              </a:rPr>
              <a:t>II. NỘI DUNG KIỂM ĐIỂM</a:t>
            </a:r>
            <a:endParaRPr lang="en-US">
              <a:solidFill>
                <a:srgbClr val="FF0000"/>
              </a:solidFill>
              <a:latin typeface="Times New Roman" pitchFamily="18" charset="0"/>
              <a:cs typeface="Times New Roman" pitchFamily="18" charset="0"/>
            </a:endParaRPr>
          </a:p>
          <a:p>
            <a:pPr marL="0" indent="0" algn="just">
              <a:buNone/>
            </a:pPr>
            <a:r>
              <a:rPr lang="en-US" b="1">
                <a:solidFill>
                  <a:srgbClr val="0523BB"/>
                </a:solidFill>
                <a:latin typeface="Times New Roman" pitchFamily="18" charset="0"/>
                <a:cs typeface="Times New Roman" pitchFamily="18" charset="0"/>
              </a:rPr>
              <a:t>1.  Lãnh đạo thực hiện nhiệm vụ chính trị</a:t>
            </a:r>
            <a:endParaRPr lang="en-US">
              <a:solidFill>
                <a:srgbClr val="0523BB"/>
              </a:solidFill>
              <a:latin typeface="Times New Roman" pitchFamily="18" charset="0"/>
              <a:cs typeface="Times New Roman" pitchFamily="18" charset="0"/>
            </a:endParaRPr>
          </a:p>
          <a:p>
            <a:pPr marL="0" indent="0" algn="just">
              <a:buNone/>
            </a:pPr>
            <a:r>
              <a:rPr lang="en-US" sz="3000" b="1">
                <a:latin typeface="Times New Roman" pitchFamily="18" charset="0"/>
                <a:cs typeface="Times New Roman" pitchFamily="18" charset="0"/>
              </a:rPr>
              <a:t>1.1.</a:t>
            </a:r>
            <a:r>
              <a:rPr lang="en-US" sz="3000">
                <a:latin typeface="Times New Roman" pitchFamily="18" charset="0"/>
                <a:cs typeface="Times New Roman" pitchFamily="18" charset="0"/>
              </a:rPr>
              <a:t> Trách nhiệm lãnh đạo, chỉ đạo trong việc thực hiện nhiệm vụ chính trị được giao; trong quán triệt và triển khai thực hiện các chủ trương, nghị quyết, quy định của Đảng, chính sách, pháp luật của Nhà nước; trong xây dựng các chương trình, kế hoạch, nhiệm vụ và giải pháp, đánh giá hiệu quả thực hiện Nghị quyết Đại hội Đảng các cấp; Nghị quyết Trung ương 4 khóa XII.</a:t>
            </a:r>
          </a:p>
        </p:txBody>
      </p:sp>
    </p:spTree>
    <p:extLst>
      <p:ext uri="{BB962C8B-B14F-4D97-AF65-F5344CB8AC3E}">
        <p14:creationId xmlns:p14="http://schemas.microsoft.com/office/powerpoint/2010/main" val="32032482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76200"/>
            <a:ext cx="8229600" cy="6049963"/>
          </a:xfrm>
        </p:spPr>
        <p:txBody>
          <a:bodyPr>
            <a:noAutofit/>
          </a:bodyPr>
          <a:lstStyle/>
          <a:p>
            <a:pPr marL="0" indent="0" algn="just">
              <a:buNone/>
            </a:pPr>
            <a:r>
              <a:rPr lang="en-US" b="1">
                <a:solidFill>
                  <a:srgbClr val="0523BB"/>
                </a:solidFill>
                <a:latin typeface="Times New Roman" pitchFamily="18" charset="0"/>
                <a:cs typeface="Times New Roman" pitchFamily="18" charset="0"/>
              </a:rPr>
              <a:t>Thực hiện nhiệm vụ chính trị được giao</a:t>
            </a:r>
          </a:p>
          <a:p>
            <a:pPr algn="just">
              <a:buFont typeface="Wingdings" pitchFamily="2" charset="2"/>
              <a:buChar char="§"/>
            </a:pPr>
            <a:r>
              <a:rPr lang="en-US" sz="3000" smtClean="0">
                <a:latin typeface="Times New Roman" pitchFamily="18" charset="0"/>
                <a:cs typeface="Times New Roman" pitchFamily="18" charset="0"/>
              </a:rPr>
              <a:t>Công </a:t>
            </a:r>
            <a:r>
              <a:rPr lang="en-US" sz="3000">
                <a:latin typeface="Times New Roman" pitchFamily="18" charset="0"/>
                <a:cs typeface="Times New Roman" pitchFamily="18" charset="0"/>
              </a:rPr>
              <a:t>tác quản lý đào </a:t>
            </a:r>
            <a:r>
              <a:rPr lang="en-US" sz="3000" smtClean="0">
                <a:latin typeface="Times New Roman" pitchFamily="18" charset="0"/>
                <a:cs typeface="Times New Roman" pitchFamily="18" charset="0"/>
              </a:rPr>
              <a:t>tạo</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 tác tuyển </a:t>
            </a:r>
            <a:r>
              <a:rPr lang="en-US" sz="3000" smtClean="0">
                <a:latin typeface="Times New Roman" pitchFamily="18" charset="0"/>
                <a:cs typeface="Times New Roman" pitchFamily="18" charset="0"/>
              </a:rPr>
              <a:t>sinh</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 tác thực hiện đổi mới chương trình đào </a:t>
            </a:r>
            <a:r>
              <a:rPr lang="en-US" sz="3000" smtClean="0">
                <a:latin typeface="Times New Roman" pitchFamily="18" charset="0"/>
                <a:cs typeface="Times New Roman" pitchFamily="18" charset="0"/>
              </a:rPr>
              <a:t>tạo</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 tác quản lý, </a:t>
            </a:r>
            <a:r>
              <a:rPr lang="en-US" sz="3000" smtClean="0">
                <a:latin typeface="Times New Roman" pitchFamily="18" charset="0"/>
                <a:cs typeface="Times New Roman" pitchFamily="18" charset="0"/>
              </a:rPr>
              <a:t>ĐT </a:t>
            </a:r>
            <a:r>
              <a:rPr lang="en-US" sz="3000">
                <a:latin typeface="Times New Roman" pitchFamily="18" charset="0"/>
                <a:cs typeface="Times New Roman" pitchFamily="18" charset="0"/>
              </a:rPr>
              <a:t>và </a:t>
            </a:r>
            <a:r>
              <a:rPr lang="en-US" sz="3000" smtClean="0">
                <a:latin typeface="Times New Roman" pitchFamily="18" charset="0"/>
                <a:cs typeface="Times New Roman" pitchFamily="18" charset="0"/>
              </a:rPr>
              <a:t>BD </a:t>
            </a:r>
            <a:r>
              <a:rPr lang="en-US" sz="3000">
                <a:latin typeface="Times New Roman" pitchFamily="18" charset="0"/>
                <a:cs typeface="Times New Roman" pitchFamily="18" charset="0"/>
              </a:rPr>
              <a:t>đội ngũ </a:t>
            </a:r>
            <a:r>
              <a:rPr lang="en-US" sz="3000" smtClean="0">
                <a:latin typeface="Times New Roman" pitchFamily="18" charset="0"/>
                <a:cs typeface="Times New Roman" pitchFamily="18" charset="0"/>
              </a:rPr>
              <a:t>GV</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a:t>
            </a:r>
            <a:r>
              <a:rPr lang="pt-BR" sz="3000">
                <a:latin typeface="Times New Roman" pitchFamily="18" charset="0"/>
                <a:cs typeface="Times New Roman" pitchFamily="18" charset="0"/>
              </a:rPr>
              <a:t> tác kiểm định chất </a:t>
            </a:r>
            <a:r>
              <a:rPr lang="pt-BR" sz="3000" smtClean="0">
                <a:latin typeface="Times New Roman" pitchFamily="18" charset="0"/>
                <a:cs typeface="Times New Roman" pitchFamily="18" charset="0"/>
              </a:rPr>
              <a:t>lượng</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a:t>
            </a:r>
            <a:r>
              <a:rPr lang="pt-BR" sz="3000">
                <a:latin typeface="Times New Roman" pitchFamily="18" charset="0"/>
                <a:cs typeface="Times New Roman" pitchFamily="18" charset="0"/>
              </a:rPr>
              <a:t> tác đầu tư phát triển và quản lý </a:t>
            </a:r>
            <a:r>
              <a:rPr lang="pt-BR" sz="3000" smtClean="0">
                <a:latin typeface="Times New Roman" pitchFamily="18" charset="0"/>
                <a:cs typeface="Times New Roman" pitchFamily="18" charset="0"/>
              </a:rPr>
              <a:t>CSVC</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 tác quản lý người </a:t>
            </a:r>
            <a:r>
              <a:rPr lang="en-US" sz="3000" smtClean="0">
                <a:latin typeface="Times New Roman" pitchFamily="18" charset="0"/>
                <a:cs typeface="Times New Roman" pitchFamily="18" charset="0"/>
              </a:rPr>
              <a:t>học</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 tác quản lý và cấp bằng, chứng chỉ </a:t>
            </a:r>
            <a:r>
              <a:rPr lang="en-US" sz="3000" smtClean="0">
                <a:latin typeface="Times New Roman" pitchFamily="18" charset="0"/>
                <a:cs typeface="Times New Roman" pitchFamily="18" charset="0"/>
              </a:rPr>
              <a:t>nghề</a:t>
            </a:r>
            <a:endParaRPr lang="en-US" sz="3000">
              <a:latin typeface="Times New Roman" pitchFamily="18" charset="0"/>
              <a:cs typeface="Times New Roman" pitchFamily="18" charset="0"/>
            </a:endParaRPr>
          </a:p>
          <a:p>
            <a:pPr algn="just">
              <a:buFont typeface="Wingdings" pitchFamily="2" charset="2"/>
              <a:buChar char="§"/>
            </a:pPr>
            <a:r>
              <a:rPr lang="en-US" sz="3000">
                <a:latin typeface="Times New Roman" pitchFamily="18" charset="0"/>
                <a:cs typeface="Times New Roman" pitchFamily="18" charset="0"/>
              </a:rPr>
              <a:t>Công tác giới thiệu việc làm cho HSSV tốt nghiệp</a:t>
            </a:r>
          </a:p>
          <a:p>
            <a:pPr algn="just">
              <a:buFont typeface="Wingdings" pitchFamily="2" charset="2"/>
              <a:buChar char="§"/>
            </a:pPr>
            <a:r>
              <a:rPr lang="en-US" sz="3000">
                <a:latin typeface="Times New Roman" pitchFamily="18" charset="0"/>
                <a:cs typeface="Times New Roman" pitchFamily="18" charset="0"/>
              </a:rPr>
              <a:t>Công tác hợp tác quốc tế</a:t>
            </a:r>
          </a:p>
          <a:p>
            <a:pPr algn="just">
              <a:buFont typeface="Wingdings" pitchFamily="2" charset="2"/>
              <a:buChar char="§"/>
            </a:pPr>
            <a:r>
              <a:rPr lang="en-US" sz="3000">
                <a:latin typeface="Times New Roman" pitchFamily="18" charset="0"/>
                <a:cs typeface="Times New Roman" pitchFamily="18" charset="0"/>
              </a:rPr>
              <a:t>Công tác hợp tác với doanh </a:t>
            </a:r>
            <a:r>
              <a:rPr lang="en-US" sz="3000" smtClean="0">
                <a:latin typeface="Times New Roman" pitchFamily="18" charset="0"/>
                <a:cs typeface="Times New Roman" pitchFamily="18" charset="0"/>
              </a:rPr>
              <a:t>nghiệp</a:t>
            </a:r>
            <a:endParaRPr lang="en-US" sz="3000">
              <a:latin typeface="Times New Roman" pitchFamily="18" charset="0"/>
              <a:cs typeface="Times New Roman" pitchFamily="18" charset="0"/>
            </a:endParaRPr>
          </a:p>
          <a:p>
            <a:pPr marL="0" indent="0" algn="just">
              <a:buNone/>
            </a:pP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375429912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Autofit/>
          </a:bodyPr>
          <a:lstStyle/>
          <a:p>
            <a:pPr marL="0" indent="461963" algn="just">
              <a:buNone/>
            </a:pPr>
            <a:r>
              <a:rPr lang="en-US" sz="3000" smtClean="0">
                <a:latin typeface="Times New Roman" pitchFamily="18" charset="0"/>
                <a:cs typeface="Times New Roman" pitchFamily="18" charset="0"/>
              </a:rPr>
              <a:t>Kết </a:t>
            </a:r>
            <a:r>
              <a:rPr lang="en-US" sz="3000">
                <a:latin typeface="Times New Roman" pitchFamily="18" charset="0"/>
                <a:cs typeface="Times New Roman" pitchFamily="18" charset="0"/>
              </a:rPr>
              <a:t>thúc năm học 2016 – 2017, có 344/355 CB-GV-NV đạt danh hiệu </a:t>
            </a:r>
            <a:r>
              <a:rPr lang="en-US" sz="3000" smtClean="0">
                <a:latin typeface="Times New Roman" pitchFamily="18" charset="0"/>
                <a:cs typeface="Times New Roman" pitchFamily="18" charset="0"/>
              </a:rPr>
              <a:t>LĐTT </a:t>
            </a:r>
            <a:r>
              <a:rPr lang="en-US" sz="3000">
                <a:latin typeface="Times New Roman" pitchFamily="18" charset="0"/>
                <a:cs typeface="Times New Roman" pitchFamily="18" charset="0"/>
              </a:rPr>
              <a:t>(tỉ lệ 96,90%) , 27 cá nhân  đạt danh hiệu </a:t>
            </a:r>
            <a:r>
              <a:rPr lang="en-US" sz="3000" smtClean="0">
                <a:latin typeface="Times New Roman" pitchFamily="18" charset="0"/>
                <a:cs typeface="Times New Roman" pitchFamily="18" charset="0"/>
              </a:rPr>
              <a:t>CSTĐ CS </a:t>
            </a:r>
            <a:r>
              <a:rPr lang="en-US" sz="3000">
                <a:latin typeface="Times New Roman" pitchFamily="18" charset="0"/>
                <a:cs typeface="Times New Roman" pitchFamily="18" charset="0"/>
              </a:rPr>
              <a:t>(tỷ lệ 7,85%), Nhà trường đã đề nghị 02 cá nhân đạt danh hiệu </a:t>
            </a:r>
            <a:r>
              <a:rPr lang="en-US" sz="3000" smtClean="0">
                <a:latin typeface="Times New Roman" pitchFamily="18" charset="0"/>
                <a:cs typeface="Times New Roman" pitchFamily="18" charset="0"/>
              </a:rPr>
              <a:t>CSTĐ cấp thành phố, </a:t>
            </a:r>
            <a:r>
              <a:rPr lang="en-US" sz="3000">
                <a:latin typeface="Times New Roman" pitchFamily="18" charset="0"/>
                <a:cs typeface="Times New Roman" pitchFamily="18" charset="0"/>
              </a:rPr>
              <a:t>đề nghị 14 cá nhân đạt bằng khen cấp Thành phố, đề nghị 02 cá nhân đạt bằng khen cấp Bộ Giáo dục và Đào tạo, đề nghị 06 cá nhân nhận Huy hiệu Thành phố và đề nghị 07 cá nhân đạt bằng khen của Thủ tướng Chính phủ. Nhà trường đạt danh hiệu Tập thể lao động xuất sắc, được tặng Cờ thi đua của Thành phố, 15/23  </a:t>
            </a:r>
            <a:r>
              <a:rPr lang="en-US" sz="3000" smtClean="0">
                <a:latin typeface="Times New Roman" pitchFamily="18" charset="0"/>
                <a:cs typeface="Times New Roman" pitchFamily="18" charset="0"/>
              </a:rPr>
              <a:t>ĐV đạt </a:t>
            </a:r>
            <a:r>
              <a:rPr lang="en-US" sz="3000">
                <a:latin typeface="Times New Roman" pitchFamily="18" charset="0"/>
                <a:cs typeface="Times New Roman" pitchFamily="18" charset="0"/>
              </a:rPr>
              <a:t>danh hiệu “Tập thể lao động xuất sắc”, 08/23  </a:t>
            </a:r>
            <a:r>
              <a:rPr lang="en-US" sz="3000" smtClean="0">
                <a:latin typeface="Times New Roman" pitchFamily="18" charset="0"/>
                <a:cs typeface="Times New Roman" pitchFamily="18" charset="0"/>
              </a:rPr>
              <a:t>ĐV </a:t>
            </a:r>
            <a:r>
              <a:rPr lang="en-US" sz="3000">
                <a:latin typeface="Times New Roman" pitchFamily="18" charset="0"/>
                <a:cs typeface="Times New Roman" pitchFamily="18" charset="0"/>
              </a:rPr>
              <a:t>đạt danh hiệu “Tập thể lao động tiên tiến”.</a:t>
            </a:r>
          </a:p>
        </p:txBody>
      </p:sp>
    </p:spTree>
    <p:extLst>
      <p:ext uri="{BB962C8B-B14F-4D97-AF65-F5344CB8AC3E}">
        <p14:creationId xmlns:p14="http://schemas.microsoft.com/office/powerpoint/2010/main" val="49580306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248400"/>
          </a:xfrm>
        </p:spPr>
        <p:txBody>
          <a:bodyPr>
            <a:noAutofit/>
          </a:bodyPr>
          <a:lstStyle/>
          <a:p>
            <a:pPr marL="0" indent="461963" algn="just">
              <a:buNone/>
            </a:pPr>
            <a:r>
              <a:rPr lang="en-US" sz="3000" b="1" smtClean="0">
                <a:solidFill>
                  <a:srgbClr val="0523BB"/>
                </a:solidFill>
                <a:latin typeface="Times New Roman" pitchFamily="18" charset="0"/>
                <a:cs typeface="Times New Roman" pitchFamily="18" charset="0"/>
              </a:rPr>
              <a:t>Quán </a:t>
            </a:r>
            <a:r>
              <a:rPr lang="en-US" sz="3000" b="1">
                <a:solidFill>
                  <a:srgbClr val="0523BB"/>
                </a:solidFill>
                <a:latin typeface="Times New Roman" pitchFamily="18" charset="0"/>
                <a:cs typeface="Times New Roman" pitchFamily="18" charset="0"/>
              </a:rPr>
              <a:t>triệt và triển khai thực hiện các chủ trương, nghị quyết, quy định của Đảng, chính sách, pháp luật của Nhà nước</a:t>
            </a:r>
          </a:p>
          <a:p>
            <a:pPr marL="0" indent="461963" algn="just">
              <a:buNone/>
            </a:pPr>
            <a:r>
              <a:rPr lang="en-US" sz="3000" smtClean="0">
                <a:latin typeface="Times New Roman" pitchFamily="18" charset="0"/>
                <a:cs typeface="Times New Roman" pitchFamily="18" charset="0"/>
              </a:rPr>
              <a:t>Đảng </a:t>
            </a:r>
            <a:r>
              <a:rPr lang="en-US" sz="3000">
                <a:latin typeface="Times New Roman" pitchFamily="18" charset="0"/>
                <a:cs typeface="Times New Roman" pitchFamily="18" charset="0"/>
              </a:rPr>
              <a:t>ủy và </a:t>
            </a:r>
            <a:r>
              <a:rPr lang="en-US" sz="3000" smtClean="0">
                <a:latin typeface="Times New Roman" pitchFamily="18" charset="0"/>
                <a:cs typeface="Times New Roman" pitchFamily="18" charset="0"/>
              </a:rPr>
              <a:t>BGH </a:t>
            </a:r>
            <a:r>
              <a:rPr lang="en-US" sz="3000">
                <a:latin typeface="Times New Roman" pitchFamily="18" charset="0"/>
                <a:cs typeface="Times New Roman" pitchFamily="18" charset="0"/>
              </a:rPr>
              <a:t>trường có ý thức trách nhiệm cao về việc quan tâm lãnh đạo giáo dục </a:t>
            </a:r>
            <a:r>
              <a:rPr lang="en-US" sz="3000" smtClean="0">
                <a:latin typeface="Times New Roman" pitchFamily="18" charset="0"/>
                <a:cs typeface="Times New Roman" pitchFamily="18" charset="0"/>
              </a:rPr>
              <a:t>CT, TT, </a:t>
            </a:r>
            <a:r>
              <a:rPr lang="en-US" sz="3000">
                <a:latin typeface="Times New Roman" pitchFamily="18" charset="0"/>
                <a:cs typeface="Times New Roman" pitchFamily="18" charset="0"/>
              </a:rPr>
              <a:t>bồi dưỡng đạo đức cách mạng cho CB, GV, NV và HSSV. Trong năm 2017, việc quán triệt </a:t>
            </a:r>
            <a:r>
              <a:rPr lang="en-US" sz="3000" smtClean="0">
                <a:latin typeface="Times New Roman" pitchFamily="18" charset="0"/>
                <a:cs typeface="Times New Roman" pitchFamily="18" charset="0"/>
              </a:rPr>
              <a:t>NQ, CT </a:t>
            </a:r>
            <a:r>
              <a:rPr lang="en-US" sz="3000">
                <a:latin typeface="Times New Roman" pitchFamily="18" charset="0"/>
                <a:cs typeface="Times New Roman" pitchFamily="18" charset="0"/>
              </a:rPr>
              <a:t>của Đảng được thực hiện nghiêm túc tại toàn Đảng bộ. Nhà trường đã tổ chức 3 buổi nghe thời sự về tình hình thời sự biển đảo, về học tập tư tưởng, đạo đức, phong cách Hồ Chí Minh, về tình hình kinh tế xã hội của thành </a:t>
            </a:r>
            <a:r>
              <a:rPr lang="en-US" sz="3000" smtClean="0">
                <a:latin typeface="Times New Roman" pitchFamily="18" charset="0"/>
                <a:cs typeface="Times New Roman" pitchFamily="18" charset="0"/>
              </a:rPr>
              <a:t>phố.</a:t>
            </a: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37280077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33400"/>
            <a:ext cx="8229600" cy="6400800"/>
          </a:xfrm>
        </p:spPr>
        <p:txBody>
          <a:bodyPr>
            <a:normAutofit/>
          </a:bodyPr>
          <a:lstStyle/>
          <a:p>
            <a:pPr marL="0" indent="461963" algn="just">
              <a:buNone/>
            </a:pPr>
            <a:r>
              <a:rPr lang="en-US" sz="3000" b="1" smtClean="0">
                <a:solidFill>
                  <a:srgbClr val="0523BB"/>
                </a:solidFill>
                <a:latin typeface="Times New Roman" pitchFamily="18" charset="0"/>
                <a:cs typeface="Times New Roman" pitchFamily="18" charset="0"/>
              </a:rPr>
              <a:t>Xây </a:t>
            </a:r>
            <a:r>
              <a:rPr lang="en-US" sz="3000" b="1">
                <a:solidFill>
                  <a:srgbClr val="0523BB"/>
                </a:solidFill>
                <a:latin typeface="Times New Roman" pitchFamily="18" charset="0"/>
                <a:cs typeface="Times New Roman" pitchFamily="18" charset="0"/>
              </a:rPr>
              <a:t>dựng các chương trình, kế hoạch, nhiệm vụ và giải pháp, đánh giá hiệu quả thực hiện Nghị quyết Đại hội Đảng các cấp; Nghị quyết Trung ương 4 khóa </a:t>
            </a:r>
            <a:r>
              <a:rPr lang="en-US" sz="3000" b="1" smtClean="0">
                <a:solidFill>
                  <a:srgbClr val="0523BB"/>
                </a:solidFill>
                <a:latin typeface="Times New Roman" pitchFamily="18" charset="0"/>
                <a:cs typeface="Times New Roman" pitchFamily="18" charset="0"/>
              </a:rPr>
              <a:t>XII</a:t>
            </a:r>
          </a:p>
          <a:p>
            <a:pPr marL="0" indent="461963" algn="just">
              <a:buNone/>
            </a:pPr>
            <a:r>
              <a:rPr lang="en-US" sz="3000" smtClean="0">
                <a:latin typeface="Times New Roman" pitchFamily="18" charset="0"/>
                <a:cs typeface="Times New Roman" pitchFamily="18" charset="0"/>
              </a:rPr>
              <a:t>Kế </a:t>
            </a:r>
            <a:r>
              <a:rPr lang="en-US" sz="3000">
                <a:latin typeface="Times New Roman" pitchFamily="18" charset="0"/>
                <a:cs typeface="Times New Roman" pitchFamily="18" charset="0"/>
              </a:rPr>
              <a:t>hoạch số 89-KH/ĐU ngày 02/12/2015 của Ban Chấp hành Đảng bộ Trường Cao đẳng Lý Tự Trọng TP.Hồ Chí </a:t>
            </a:r>
            <a:r>
              <a:rPr lang="en-US" sz="3000" smtClean="0">
                <a:latin typeface="Times New Roman" pitchFamily="18" charset="0"/>
                <a:cs typeface="Times New Roman" pitchFamily="18" charset="0"/>
              </a:rPr>
              <a:t>Minh. </a:t>
            </a:r>
            <a:endParaRPr lang="en-US" sz="3000">
              <a:latin typeface="Times New Roman" pitchFamily="18" charset="0"/>
              <a:cs typeface="Times New Roman" pitchFamily="18" charset="0"/>
            </a:endParaRPr>
          </a:p>
          <a:p>
            <a:pPr marL="0" indent="461963" algn="just">
              <a:buNone/>
            </a:pPr>
            <a:r>
              <a:rPr lang="en-US" sz="3000">
                <a:latin typeface="Times New Roman" pitchFamily="18" charset="0"/>
                <a:cs typeface="Times New Roman" pitchFamily="18" charset="0"/>
              </a:rPr>
              <a:t>Kế hoạch số 14-KH/ĐU ngày 18/01/2016 của Ban Chấp hành Đảng bộ Trường Cao đẳng Lý Tự Trọng TP.Hồ Chí </a:t>
            </a:r>
            <a:r>
              <a:rPr lang="en-US" sz="3000" smtClean="0">
                <a:latin typeface="Times New Roman" pitchFamily="18" charset="0"/>
                <a:cs typeface="Times New Roman" pitchFamily="18" charset="0"/>
              </a:rPr>
              <a:t>Minh.</a:t>
            </a:r>
          </a:p>
          <a:p>
            <a:pPr marL="0" indent="0" algn="just">
              <a:buNone/>
            </a:pPr>
            <a:endParaRPr lang="en-US" sz="3000">
              <a:latin typeface="Times New Roman" pitchFamily="18" charset="0"/>
              <a:cs typeface="Times New Roman" pitchFamily="18" charset="0"/>
            </a:endParaRPr>
          </a:p>
          <a:p>
            <a:pPr marL="0" indent="0" algn="just">
              <a:buNone/>
            </a:pP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309771518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pPr marL="0" indent="461963" algn="just">
              <a:buNone/>
            </a:pPr>
            <a:r>
              <a:rPr lang="en-US" sz="3000" smtClean="0">
                <a:latin typeface="Times New Roman" pitchFamily="18" charset="0"/>
                <a:cs typeface="Times New Roman" pitchFamily="18" charset="0"/>
              </a:rPr>
              <a:t>Kế hoạch số 01-KH/ĐU ngày 10 tháng 01 năm 2017 của Ban Chấp hành Đảng bộ Trường Cao đẳng Lý Tự Trọng TP.Hồ Chí Minh về Tổ chức học tập, quán triệt thực hiện Chỉ thị số 05-CT/TW, ngày 15 tháng 5 năm 2016 của Bộ Chính trị</a:t>
            </a:r>
          </a:p>
          <a:p>
            <a:pPr marL="0" indent="461963" algn="just">
              <a:buNone/>
            </a:pPr>
            <a:r>
              <a:rPr lang="en-US" sz="3000" smtClean="0">
                <a:latin typeface="Times New Roman" pitchFamily="18" charset="0"/>
                <a:cs typeface="Times New Roman" pitchFamily="18" charset="0"/>
              </a:rPr>
              <a:t>Báo cáo số 03-BC/ĐU, ngày 07 tháng 2 năm 2017 của Ban Chấp hành Đảng bộ Trường Cao đẳng Lý Tự Trọng TP.Hồ Chí Minh về Sơ kết 01 năm tổ chức học tập quán triệt thực hiện Chỉ thị số 05-CT/TW; Nghị quyết TW 4 Khóa XII</a:t>
            </a:r>
          </a:p>
          <a:p>
            <a:endParaRPr lang="en-US" sz="3000"/>
          </a:p>
        </p:txBody>
      </p:sp>
    </p:spTree>
    <p:extLst>
      <p:ext uri="{BB962C8B-B14F-4D97-AF65-F5344CB8AC3E}">
        <p14:creationId xmlns:p14="http://schemas.microsoft.com/office/powerpoint/2010/main" val="296873737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03237"/>
            <a:ext cx="8229600" cy="5897563"/>
          </a:xfrm>
        </p:spPr>
        <p:txBody>
          <a:bodyPr>
            <a:normAutofit/>
          </a:bodyPr>
          <a:lstStyle/>
          <a:p>
            <a:pPr marL="0" indent="0" algn="just">
              <a:buNone/>
            </a:pPr>
            <a:r>
              <a:rPr lang="en-US" sz="3000" b="1" smtClean="0">
                <a:latin typeface="Times New Roman" pitchFamily="18" charset="0"/>
                <a:cs typeface="Times New Roman" pitchFamily="18" charset="0"/>
              </a:rPr>
              <a:t>1.2</a:t>
            </a:r>
            <a:r>
              <a:rPr lang="en-US" sz="3000" b="1">
                <a:latin typeface="Times New Roman" pitchFamily="18" charset="0"/>
                <a:cs typeface="Times New Roman" pitchFamily="18" charset="0"/>
              </a:rPr>
              <a:t>.</a:t>
            </a:r>
            <a:r>
              <a:rPr lang="en-US" sz="3000">
                <a:latin typeface="Times New Roman" pitchFamily="18" charset="0"/>
                <a:cs typeface="Times New Roman" pitchFamily="18" charset="0"/>
              </a:rPr>
              <a:t> </a:t>
            </a:r>
            <a:r>
              <a:rPr lang="vi-VN" sz="3000">
                <a:latin typeface="Times New Roman" pitchFamily="18" charset="0"/>
                <a:cs typeface="Times New Roman" pitchFamily="18" charset="0"/>
              </a:rPr>
              <a:t>Việc thực hiện nguyên tắc tập trung dân chủ trong sinh hoạt cấp ủy, chi bộ, nhất là trong công tác cán bộ; làm rõ quyền hạn, trách nhiệm của tập thể và cá nhân, nhất là cá nhân người đứng đầu cấp ủy, chính quyền, cơ quan, đơn vị trong công tác cán bộ;</a:t>
            </a:r>
            <a:r>
              <a:rPr lang="en-US" sz="3000">
                <a:latin typeface="Times New Roman" pitchFamily="18" charset="0"/>
                <a:cs typeface="Times New Roman" pitchFamily="18" charset="0"/>
              </a:rPr>
              <a:t> công tác quản lý và phát triển đảng viên;</a:t>
            </a:r>
            <a:r>
              <a:rPr lang="vi-VN" sz="3000">
                <a:latin typeface="Times New Roman" pitchFamily="18" charset="0"/>
                <a:cs typeface="Times New Roman" pitchFamily="18" charset="0"/>
              </a:rPr>
              <a:t> việc đổi mới phương thức lãnh đạo, xây dựng, bổ sung và thực hiện quy định, quy chế làm việc của cấp ủy, </a:t>
            </a:r>
            <a:r>
              <a:rPr lang="en-US" sz="3000">
                <a:latin typeface="Times New Roman" pitchFamily="18" charset="0"/>
                <a:cs typeface="Times New Roman" pitchFamily="18" charset="0"/>
              </a:rPr>
              <a:t>của </a:t>
            </a:r>
            <a:r>
              <a:rPr lang="vi-VN" sz="3000">
                <a:latin typeface="Times New Roman" pitchFamily="18" charset="0"/>
                <a:cs typeface="Times New Roman" pitchFamily="18" charset="0"/>
              </a:rPr>
              <a:t>tập thể lãnh đạo; biện pháp đấu tranh phòng, chống tham nhũng; kết quả xử lý sai phạm đối với tổ chức và cá nhân</a:t>
            </a:r>
            <a:r>
              <a:rPr lang="en-US" sz="3000">
                <a:latin typeface="Times New Roman" pitchFamily="18" charset="0"/>
                <a:cs typeface="Times New Roman" pitchFamily="18" charset="0"/>
              </a:rPr>
              <a:t> (cụ thể các quy chế, quy định đã ban hành tại đơn vị).</a:t>
            </a:r>
          </a:p>
        </p:txBody>
      </p:sp>
    </p:spTree>
    <p:extLst>
      <p:ext uri="{BB962C8B-B14F-4D97-AF65-F5344CB8AC3E}">
        <p14:creationId xmlns:p14="http://schemas.microsoft.com/office/powerpoint/2010/main" val="64180935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03237"/>
            <a:ext cx="8229600" cy="5973763"/>
          </a:xfrm>
        </p:spPr>
        <p:txBody>
          <a:bodyPr>
            <a:normAutofit lnSpcReduction="10000"/>
          </a:bodyPr>
          <a:lstStyle/>
          <a:p>
            <a:pPr marL="0" indent="461963" algn="just">
              <a:buNone/>
            </a:pPr>
            <a:r>
              <a:rPr lang="en-US" sz="3000">
                <a:latin typeface="Times New Roman" pitchFamily="18" charset="0"/>
                <a:cs typeface="Times New Roman" pitchFamily="18" charset="0"/>
              </a:rPr>
              <a:t>T</a:t>
            </a:r>
            <a:r>
              <a:rPr lang="vi-VN" sz="3000">
                <a:latin typeface="Times New Roman" pitchFamily="18" charset="0"/>
                <a:cs typeface="Times New Roman" pitchFamily="18" charset="0"/>
              </a:rPr>
              <a:t>hực hiện nguyên tắc </a:t>
            </a:r>
            <a:r>
              <a:rPr lang="en-US" sz="3000" smtClean="0">
                <a:latin typeface="Times New Roman" pitchFamily="18" charset="0"/>
                <a:cs typeface="Times New Roman" pitchFamily="18" charset="0"/>
              </a:rPr>
              <a:t>TTDC </a:t>
            </a:r>
            <a:r>
              <a:rPr lang="vi-VN" sz="3000" smtClean="0">
                <a:latin typeface="Times New Roman" pitchFamily="18" charset="0"/>
                <a:cs typeface="Times New Roman" pitchFamily="18" charset="0"/>
              </a:rPr>
              <a:t>trong </a:t>
            </a:r>
            <a:r>
              <a:rPr lang="vi-VN" sz="3000">
                <a:latin typeface="Times New Roman" pitchFamily="18" charset="0"/>
                <a:cs typeface="Times New Roman" pitchFamily="18" charset="0"/>
              </a:rPr>
              <a:t>sinh hoạt cấp ủy, chi bộ, nhất là trong công tác cán bộ</a:t>
            </a:r>
            <a:endParaRPr lang="en-US" sz="3000">
              <a:latin typeface="Times New Roman" pitchFamily="18" charset="0"/>
              <a:cs typeface="Times New Roman" pitchFamily="18" charset="0"/>
            </a:endParaRPr>
          </a:p>
          <a:p>
            <a:pPr marL="0" indent="461963" algn="just">
              <a:buNone/>
            </a:pPr>
            <a:r>
              <a:rPr lang="en-US" sz="3000">
                <a:latin typeface="Times New Roman" pitchFamily="18" charset="0"/>
                <a:cs typeface="Times New Roman" pitchFamily="18" charset="0"/>
              </a:rPr>
              <a:t>L</a:t>
            </a:r>
            <a:r>
              <a:rPr lang="vi-VN" sz="3000">
                <a:latin typeface="Times New Roman" pitchFamily="18" charset="0"/>
                <a:cs typeface="Times New Roman" pitchFamily="18" charset="0"/>
              </a:rPr>
              <a:t>àm rõ quyền hạn, trách nhiệm của tập thể và cá nhân, nhất là cá nhân người đứng đầu cấp ủy, chính quyền, cơ quan, đơn vị trong </a:t>
            </a:r>
            <a:r>
              <a:rPr lang="en-US" sz="3000" smtClean="0">
                <a:latin typeface="Times New Roman" pitchFamily="18" charset="0"/>
                <a:cs typeface="Times New Roman" pitchFamily="18" charset="0"/>
              </a:rPr>
              <a:t>CTCB, Công </a:t>
            </a:r>
            <a:r>
              <a:rPr lang="en-US" sz="3000">
                <a:latin typeface="Times New Roman" pitchFamily="18" charset="0"/>
                <a:cs typeface="Times New Roman" pitchFamily="18" charset="0"/>
              </a:rPr>
              <a:t>tác quản lý và phát triển đảng viên</a:t>
            </a:r>
          </a:p>
          <a:p>
            <a:pPr marL="0" indent="461963" algn="just">
              <a:buNone/>
            </a:pPr>
            <a:r>
              <a:rPr lang="en-US" sz="3000">
                <a:latin typeface="Times New Roman" pitchFamily="18" charset="0"/>
                <a:cs typeface="Times New Roman" pitchFamily="18" charset="0"/>
              </a:rPr>
              <a:t>Đ</a:t>
            </a:r>
            <a:r>
              <a:rPr lang="vi-VN" sz="3000">
                <a:latin typeface="Times New Roman" pitchFamily="18" charset="0"/>
                <a:cs typeface="Times New Roman" pitchFamily="18" charset="0"/>
              </a:rPr>
              <a:t>ổi mới phương thức lãnh đạo, xây dựng, bổ sung và thực hiện quy định, quy chế làm việc của cấp ủy, </a:t>
            </a:r>
            <a:r>
              <a:rPr lang="en-US" sz="3000">
                <a:latin typeface="Times New Roman" pitchFamily="18" charset="0"/>
                <a:cs typeface="Times New Roman" pitchFamily="18" charset="0"/>
              </a:rPr>
              <a:t>của </a:t>
            </a:r>
            <a:r>
              <a:rPr lang="vi-VN" sz="3000">
                <a:latin typeface="Times New Roman" pitchFamily="18" charset="0"/>
                <a:cs typeface="Times New Roman" pitchFamily="18" charset="0"/>
              </a:rPr>
              <a:t>tập thể lãnh đạo</a:t>
            </a:r>
            <a:endParaRPr lang="en-US" sz="3000">
              <a:latin typeface="Times New Roman" pitchFamily="18" charset="0"/>
              <a:cs typeface="Times New Roman" pitchFamily="18" charset="0"/>
            </a:endParaRPr>
          </a:p>
          <a:p>
            <a:pPr marL="0" indent="461963" algn="just">
              <a:buNone/>
            </a:pPr>
            <a:r>
              <a:rPr lang="en-US" sz="3000">
                <a:latin typeface="Times New Roman" pitchFamily="18" charset="0"/>
                <a:cs typeface="Times New Roman" pitchFamily="18" charset="0"/>
              </a:rPr>
              <a:t>B</a:t>
            </a:r>
            <a:r>
              <a:rPr lang="vi-VN" sz="3000">
                <a:latin typeface="Times New Roman" pitchFamily="18" charset="0"/>
                <a:cs typeface="Times New Roman" pitchFamily="18" charset="0"/>
              </a:rPr>
              <a:t>iện pháp đấu tranh phòng, chống tham nhũng; kết quả xử lý sai phạm đối với tổ chức và cá nhân</a:t>
            </a:r>
            <a:r>
              <a:rPr lang="en-US" sz="3000">
                <a:latin typeface="Times New Roman" pitchFamily="18" charset="0"/>
                <a:cs typeface="Times New Roman" pitchFamily="18" charset="0"/>
              </a:rPr>
              <a:t> (cụ thể các quy chế, quy định đã ban hành tại đơn vị)</a:t>
            </a:r>
          </a:p>
          <a:p>
            <a:pPr marL="0" indent="0" algn="just">
              <a:buNone/>
            </a:pP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244828068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3962400"/>
          </a:xfrm>
        </p:spPr>
        <p:txBody>
          <a:bodyPr/>
          <a:lstStyle/>
          <a:p>
            <a:pPr marL="0" indent="0" algn="just">
              <a:buNone/>
            </a:pPr>
            <a:r>
              <a:rPr lang="en-US" b="1">
                <a:solidFill>
                  <a:srgbClr val="0523BB"/>
                </a:solidFill>
                <a:latin typeface="Times New Roman" pitchFamily="18" charset="0"/>
                <a:cs typeface="Times New Roman" pitchFamily="18" charset="0"/>
              </a:rPr>
              <a:t>2.  Lãnh đạo công tác chính trị, tư tưởng</a:t>
            </a:r>
          </a:p>
          <a:p>
            <a:pPr marL="0" indent="0" algn="just">
              <a:buNone/>
            </a:pPr>
            <a:r>
              <a:rPr lang="en-US">
                <a:latin typeface="Times New Roman" pitchFamily="18" charset="0"/>
                <a:cs typeface="Times New Roman" pitchFamily="18" charset="0"/>
              </a:rPr>
              <a:t>2.1. Kết quả lãnh đạo, chỉ đạo thực hiện Chỉ thị số 05-CT/TW ngày 15/5/2016 của Bộ chính trị về tiếp tục đẩy mạnh về “Đẩy mạnh học tập và làm theo tư tưởng, đạo đức, phong cách Hồ Chí Minh”</a:t>
            </a:r>
          </a:p>
        </p:txBody>
      </p:sp>
    </p:spTree>
    <p:extLst>
      <p:ext uri="{BB962C8B-B14F-4D97-AF65-F5344CB8AC3E}">
        <p14:creationId xmlns:p14="http://schemas.microsoft.com/office/powerpoint/2010/main" val="41737048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762000"/>
            <a:ext cx="8229600" cy="6172200"/>
          </a:xfrm>
        </p:spPr>
        <p:txBody>
          <a:bodyPr>
            <a:normAutofit/>
          </a:bodyPr>
          <a:lstStyle/>
          <a:p>
            <a:pPr marL="0" indent="0" algn="just">
              <a:buNone/>
            </a:pPr>
            <a:r>
              <a:rPr lang="en-US" sz="3000" b="1">
                <a:latin typeface="Times New Roman" pitchFamily="18" charset="0"/>
                <a:cs typeface="Times New Roman" pitchFamily="18" charset="0"/>
              </a:rPr>
              <a:t>2.2</a:t>
            </a:r>
            <a:r>
              <a:rPr lang="en-US" sz="3000">
                <a:latin typeface="Times New Roman" pitchFamily="18" charset="0"/>
                <a:cs typeface="Times New Roman" pitchFamily="18" charset="0"/>
              </a:rPr>
              <a:t>. Kết quả lãnh đạo, chỉ đạo thực hiện Kế hoạch số 76-KH/TU của Ban Thường vụ Thành ủy ngày 29 tháng 12 năm 2016 thực hiện Nghị quyết Trung ương 4 khóa XII </a:t>
            </a:r>
            <a:r>
              <a:rPr lang="en-US" sz="3000" smtClean="0">
                <a:latin typeface="Times New Roman" pitchFamily="18" charset="0"/>
                <a:cs typeface="Times New Roman" pitchFamily="18" charset="0"/>
              </a:rPr>
              <a:t>và </a:t>
            </a:r>
            <a:r>
              <a:rPr lang="en-US" sz="3000">
                <a:latin typeface="Times New Roman" pitchFamily="18" charset="0"/>
                <a:cs typeface="Times New Roman" pitchFamily="18" charset="0"/>
              </a:rPr>
              <a:t>Đề án số 02-ĐA/TU ngày 24 tháng 3 năm 2014 của Ban Thường vụ Thành ủy về phòng, chống biểu hiện suy thoái về tư tưởng chính trị, "tự diễn biến", "tự chuyển hóa" trong Đảng bộ thành phố và phản bác các quan điểm sai </a:t>
            </a:r>
            <a:r>
              <a:rPr lang="en-US" sz="3000" smtClean="0">
                <a:latin typeface="Times New Roman" pitchFamily="18" charset="0"/>
                <a:cs typeface="Times New Roman" pitchFamily="18" charset="0"/>
              </a:rPr>
              <a:t>trái; </a:t>
            </a:r>
            <a:r>
              <a:rPr lang="en-US" sz="3000">
                <a:latin typeface="Times New Roman" pitchFamily="18" charset="0"/>
                <a:cs typeface="Times New Roman" pitchFamily="18" charset="0"/>
              </a:rPr>
              <a:t>27 biểu hiện suy thoái về tư tưởng chính trị, đạo đức, lối sống, "tự diễn biến", "tự chuyển hóa" trong nội bộ (nêu trong Nghị quyết Trung ương 4 khóa XII)</a:t>
            </a:r>
          </a:p>
        </p:txBody>
      </p:sp>
    </p:spTree>
    <p:extLst>
      <p:ext uri="{BB962C8B-B14F-4D97-AF65-F5344CB8AC3E}">
        <p14:creationId xmlns:p14="http://schemas.microsoft.com/office/powerpoint/2010/main" val="10288118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79437"/>
            <a:ext cx="8229600" cy="5897563"/>
          </a:xfrm>
        </p:spPr>
        <p:txBody>
          <a:bodyPr>
            <a:normAutofit/>
          </a:bodyPr>
          <a:lstStyle/>
          <a:p>
            <a:pPr marL="0" indent="0" algn="just">
              <a:buNone/>
            </a:pPr>
            <a:r>
              <a:rPr lang="en-US" sz="3000" b="1">
                <a:latin typeface="Times New Roman" pitchFamily="18" charset="0"/>
                <a:cs typeface="Times New Roman" pitchFamily="18" charset="0"/>
              </a:rPr>
              <a:t>2.3</a:t>
            </a:r>
            <a:r>
              <a:rPr lang="en-US" sz="3000">
                <a:latin typeface="Times New Roman" pitchFamily="18" charset="0"/>
                <a:cs typeface="Times New Roman" pitchFamily="18" charset="0"/>
              </a:rPr>
              <a:t> Kết quả công tác lãnh đạo, chỉ đạo, kiểm tra thực hiện Đề án số 01-ĐA/TU ngày 29 tháng 02 năm 2016 của Ban Thường vụ Thành ủy về tăng cường công tác kiểm tra, giám sát của chi bộ góp phần ngăn chặn suy thoái về tư tưởng chính trị, đạo đức lối sống, trong cán bộ, đảng viên thuộc Đảng bộ thành phố.</a:t>
            </a:r>
          </a:p>
          <a:p>
            <a:pPr marL="0" indent="0" algn="just">
              <a:buNone/>
            </a:pPr>
            <a:r>
              <a:rPr lang="en-US" sz="3000" b="1">
                <a:latin typeface="Times New Roman" pitchFamily="18" charset="0"/>
                <a:cs typeface="Times New Roman" pitchFamily="18" charset="0"/>
              </a:rPr>
              <a:t>2.4 </a:t>
            </a:r>
            <a:r>
              <a:rPr lang="en-US" sz="3000">
                <a:latin typeface="Times New Roman" pitchFamily="18" charset="0"/>
                <a:cs typeface="Times New Roman" pitchFamily="18" charset="0"/>
              </a:rPr>
              <a:t>Xây dựng và thực hiện các tiêu chí về chuẩn mực đạo đức của cán bộ đảng viên, văn hóa công sở, văn hóa trường học…. tổ chức các hoạt động chính trị tư tưởng trong cơ quan, đơn vị.</a:t>
            </a:r>
          </a:p>
          <a:p>
            <a:pPr marL="0" indent="0" algn="just">
              <a:buNone/>
            </a:pP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2416159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76200"/>
            <a:ext cx="8229600" cy="5410200"/>
          </a:xfrm>
        </p:spPr>
        <p:txBody>
          <a:bodyPr>
            <a:noAutofit/>
          </a:bodyPr>
          <a:lstStyle/>
          <a:p>
            <a:pPr marL="0" indent="0" algn="just">
              <a:spcBef>
                <a:spcPts val="1200"/>
              </a:spcBef>
              <a:spcAft>
                <a:spcPts val="1200"/>
              </a:spcAft>
              <a:buNone/>
            </a:pPr>
            <a:r>
              <a:rPr lang="en-US" sz="3000" b="1">
                <a:solidFill>
                  <a:srgbClr val="0523BB"/>
                </a:solidFill>
                <a:latin typeface="Times New Roman" pitchFamily="18" charset="0"/>
                <a:cs typeface="Times New Roman" pitchFamily="18" charset="0"/>
              </a:rPr>
              <a:t>3. Lãnh đạo thực hiện công tác tổ chức, cán bộ và xây dựng đảng </a:t>
            </a:r>
            <a:r>
              <a:rPr lang="en-US" sz="3000" b="1" smtClean="0">
                <a:solidFill>
                  <a:srgbClr val="0523BB"/>
                </a:solidFill>
                <a:latin typeface="Times New Roman" pitchFamily="18" charset="0"/>
                <a:cs typeface="Times New Roman" pitchFamily="18" charset="0"/>
              </a:rPr>
              <a:t>bộ/chi </a:t>
            </a:r>
            <a:r>
              <a:rPr lang="en-US" sz="3000" b="1">
                <a:solidFill>
                  <a:srgbClr val="0523BB"/>
                </a:solidFill>
                <a:latin typeface="Times New Roman" pitchFamily="18" charset="0"/>
                <a:cs typeface="Times New Roman" pitchFamily="18" charset="0"/>
              </a:rPr>
              <a:t>bộ</a:t>
            </a:r>
          </a:p>
          <a:p>
            <a:pPr marL="0" indent="461963" algn="just">
              <a:buNone/>
            </a:pPr>
            <a:r>
              <a:rPr lang="en-US" sz="3000">
                <a:latin typeface="Times New Roman" pitchFamily="18" charset="0"/>
                <a:cs typeface="Times New Roman" pitchFamily="18" charset="0"/>
              </a:rPr>
              <a:t>Nhà trường đang thực hiện </a:t>
            </a:r>
            <a:r>
              <a:rPr lang="en-US" sz="3000" smtClean="0">
                <a:latin typeface="Times New Roman" pitchFamily="18" charset="0"/>
                <a:cs typeface="Times New Roman" pitchFamily="18" charset="0"/>
              </a:rPr>
              <a:t>QCTC và HĐ </a:t>
            </a:r>
            <a:r>
              <a:rPr lang="en-US" sz="3000">
                <a:latin typeface="Times New Roman" pitchFamily="18" charset="0"/>
                <a:cs typeface="Times New Roman" pitchFamily="18" charset="0"/>
              </a:rPr>
              <a:t>ban hành theo </a:t>
            </a:r>
            <a:r>
              <a:rPr lang="en-US" sz="3000" smtClean="0">
                <a:latin typeface="Times New Roman" pitchFamily="18" charset="0"/>
                <a:cs typeface="Times New Roman" pitchFamily="18" charset="0"/>
              </a:rPr>
              <a:t>QĐ </a:t>
            </a:r>
            <a:r>
              <a:rPr lang="en-US" sz="3000">
                <a:latin typeface="Times New Roman" pitchFamily="18" charset="0"/>
                <a:cs typeface="Times New Roman" pitchFamily="18" charset="0"/>
              </a:rPr>
              <a:t>số 53/QĐ-LTT ngày 18 tháng 01 năm 2017 của Trường </a:t>
            </a:r>
            <a:r>
              <a:rPr lang="en-US" sz="3000" smtClean="0">
                <a:latin typeface="Times New Roman" pitchFamily="18" charset="0"/>
                <a:cs typeface="Times New Roman" pitchFamily="18" charset="0"/>
              </a:rPr>
              <a:t>CĐKT </a:t>
            </a:r>
            <a:r>
              <a:rPr lang="en-US" sz="3000">
                <a:latin typeface="Times New Roman" pitchFamily="18" charset="0"/>
                <a:cs typeface="Times New Roman" pitchFamily="18" charset="0"/>
              </a:rPr>
              <a:t>Lý Tự </a:t>
            </a:r>
            <a:r>
              <a:rPr lang="en-US" sz="3000" smtClean="0">
                <a:latin typeface="Times New Roman" pitchFamily="18" charset="0"/>
                <a:cs typeface="Times New Roman" pitchFamily="18" charset="0"/>
              </a:rPr>
              <a:t>Trọng. </a:t>
            </a:r>
            <a:r>
              <a:rPr lang="en-US" sz="3000">
                <a:latin typeface="Times New Roman" pitchFamily="18" charset="0"/>
                <a:cs typeface="Times New Roman" pitchFamily="18" charset="0"/>
              </a:rPr>
              <a:t>Trong quá trình thực hiện nhiệm vụ, </a:t>
            </a:r>
            <a:r>
              <a:rPr lang="en-US" sz="3000" smtClean="0">
                <a:latin typeface="Times New Roman" pitchFamily="18" charset="0"/>
                <a:cs typeface="Times New Roman" pitchFamily="18" charset="0"/>
              </a:rPr>
              <a:t>CCTC </a:t>
            </a:r>
            <a:r>
              <a:rPr lang="en-US" sz="3000">
                <a:latin typeface="Times New Roman" pitchFamily="18" charset="0"/>
                <a:cs typeface="Times New Roman" pitchFamily="18" charset="0"/>
              </a:rPr>
              <a:t>của trường đã được điều chỉnh để phù hợp với công tác xây dựng và phát triển, phù hợp với chức năng và nhiệm vụ đào tạo. Trường đã ban hành </a:t>
            </a:r>
            <a:r>
              <a:rPr lang="en-US" sz="3000" smtClean="0">
                <a:latin typeface="Times New Roman" pitchFamily="18" charset="0"/>
                <a:cs typeface="Times New Roman" pitchFamily="18" charset="0"/>
              </a:rPr>
              <a:t>QĐ </a:t>
            </a:r>
            <a:r>
              <a:rPr lang="en-US" sz="3000">
                <a:latin typeface="Times New Roman" pitchFamily="18" charset="0"/>
                <a:cs typeface="Times New Roman" pitchFamily="18" charset="0"/>
              </a:rPr>
              <a:t>số 1565/QĐ-LTT ngày 6/12/2016 quy định rõ chức năng, nhiệm vụ của từng đơn vị và mối quan hệ công tác giữa các </a:t>
            </a:r>
            <a:r>
              <a:rPr lang="en-US" sz="3000" smtClean="0">
                <a:latin typeface="Times New Roman" pitchFamily="18" charset="0"/>
                <a:cs typeface="Times New Roman" pitchFamily="18" charset="0"/>
              </a:rPr>
              <a:t>ĐV </a:t>
            </a:r>
            <a:r>
              <a:rPr lang="en-US" sz="3000">
                <a:latin typeface="Times New Roman" pitchFamily="18" charset="0"/>
                <a:cs typeface="Times New Roman" pitchFamily="18" charset="0"/>
              </a:rPr>
              <a:t>trực thuộc trường. Trên cơ sở đó, thực hiện rà soát, điều chỉnh, bổ sung Quy chế tổ chức và hoạt động của Trường báo cáo Giám đốc Sở </a:t>
            </a:r>
            <a:r>
              <a:rPr lang="en-US" sz="3000" smtClean="0">
                <a:latin typeface="Times New Roman" pitchFamily="18" charset="0"/>
                <a:cs typeface="Times New Roman" pitchFamily="18" charset="0"/>
              </a:rPr>
              <a:t>GD&amp;ĐT</a:t>
            </a: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17385028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a:bodyPr>
          <a:lstStyle/>
          <a:p>
            <a:pPr marL="0" indent="0" algn="just">
              <a:spcBef>
                <a:spcPts val="1200"/>
              </a:spcBef>
              <a:spcAft>
                <a:spcPts val="1200"/>
              </a:spcAft>
              <a:buNone/>
            </a:pPr>
            <a:r>
              <a:rPr lang="en-US" b="1">
                <a:solidFill>
                  <a:srgbClr val="0523BB"/>
                </a:solidFill>
                <a:latin typeface="Times New Roman" pitchFamily="18" charset="0"/>
                <a:cs typeface="Times New Roman" pitchFamily="18" charset="0"/>
              </a:rPr>
              <a:t>4. Kết quả công tác dân vận, lãnh đạo xây dựng chính quyền và các tổ chức đoàn thể</a:t>
            </a:r>
          </a:p>
          <a:p>
            <a:pPr marL="0" indent="461963" algn="just">
              <a:buNone/>
            </a:pPr>
            <a:r>
              <a:rPr lang="en-US" sz="3000">
                <a:latin typeface="Times New Roman" pitchFamily="18" charset="0"/>
                <a:cs typeface="Times New Roman" pitchFamily="18" charset="0"/>
              </a:rPr>
              <a:t>Đảng ủy và Ban Giám hiệu đã lãnh đạo xây dựng và thực hiện Quy chế dân chủ cơ sở của trường; Thực hiện cải cách hành chính; thực hành tiết kiệm, chống lãng phí, quan liêu và các biểu hiện tiêu cực khác; Chỉ đạo, động viên đội ngũ CB, GV, NV và HSSV giữ vững danh hiệu đơn vị văn hóa, chú trọng xây dựng và phát huy nhà trường văn hóa cũng như đạo đức nhà giáo</a:t>
            </a:r>
          </a:p>
        </p:txBody>
      </p:sp>
    </p:spTree>
    <p:extLst>
      <p:ext uri="{BB962C8B-B14F-4D97-AF65-F5344CB8AC3E}">
        <p14:creationId xmlns:p14="http://schemas.microsoft.com/office/powerpoint/2010/main" val="32718498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437"/>
            <a:ext cx="8229600" cy="6126163"/>
          </a:xfrm>
        </p:spPr>
        <p:txBody>
          <a:bodyPr>
            <a:normAutofit fontScale="92500" lnSpcReduction="20000"/>
          </a:bodyPr>
          <a:lstStyle/>
          <a:p>
            <a:pPr marL="0" indent="0" algn="just">
              <a:buNone/>
            </a:pPr>
            <a:r>
              <a:rPr lang="en-US" b="1">
                <a:solidFill>
                  <a:srgbClr val="0523BB"/>
                </a:solidFill>
                <a:latin typeface="Times New Roman" pitchFamily="18" charset="0"/>
                <a:cs typeface="Times New Roman" pitchFamily="18" charset="0"/>
              </a:rPr>
              <a:t>5. Công tác kiểm tra, giám sát, khen thưởng và kỷ luật đảng</a:t>
            </a:r>
          </a:p>
          <a:p>
            <a:pPr marL="0" indent="461963" algn="just">
              <a:buNone/>
            </a:pPr>
            <a:r>
              <a:rPr lang="en-US">
                <a:latin typeface="Times New Roman" pitchFamily="18" charset="0"/>
                <a:cs typeface="Times New Roman" pitchFamily="18" charset="0"/>
              </a:rPr>
              <a:t>Trong năm 2017, được sự hỗ trợ của Ủy ban Kiểm tra Đảng ủy Sở Giáo dục và Đào tạo, Ủy ban Kiểm tra Đảng ủy trường đã lập kế hoạch công tác kiểm tra, giám sát của  đảng bộ. Tiến hành kiểm tra các chi bộ trực thuộc trường với các nội dung: </a:t>
            </a:r>
          </a:p>
          <a:p>
            <a:pPr marL="0" indent="461963" algn="just">
              <a:buNone/>
            </a:pPr>
            <a:r>
              <a:rPr lang="en-US">
                <a:latin typeface="Times New Roman" pitchFamily="18" charset="0"/>
                <a:cs typeface="Times New Roman" pitchFamily="18" charset="0"/>
              </a:rPr>
              <a:t>+ Kiểm tra việc thực hiện Điều lệ Đảng tại các Chi bộ;</a:t>
            </a:r>
          </a:p>
          <a:p>
            <a:pPr marL="0" indent="461963" algn="just">
              <a:buNone/>
            </a:pPr>
            <a:r>
              <a:rPr lang="en-US">
                <a:latin typeface="Times New Roman" pitchFamily="18" charset="0"/>
                <a:cs typeface="Times New Roman" pitchFamily="18" charset="0"/>
              </a:rPr>
              <a:t>+ Kiểm tra việc thực hiện công tác phát triển Đảng tại các Chi bộ;</a:t>
            </a:r>
          </a:p>
          <a:p>
            <a:pPr marL="0" indent="461963" algn="just">
              <a:buNone/>
            </a:pPr>
            <a:r>
              <a:rPr lang="en-US">
                <a:latin typeface="Times New Roman" pitchFamily="18" charset="0"/>
                <a:cs typeface="Times New Roman" pitchFamily="18" charset="0"/>
              </a:rPr>
              <a:t>+ Kiểm tra hồ sơ, sổ sách (Sổ giao nhận văn thư, công văn đến/đi, sổ biên bản họp chi ủy và chi bộ, sổ thu chi đảng phí</a:t>
            </a:r>
            <a:r>
              <a:rPr lang="en-US" smtClean="0">
                <a:latin typeface="Times New Roman" pitchFamily="18" charset="0"/>
                <a:cs typeface="Times New Roman" pitchFamily="18" charset="0"/>
              </a:rPr>
              <a:t>…);</a:t>
            </a:r>
            <a:endParaRPr lang="en-US">
              <a:latin typeface="Times New Roman" pitchFamily="18" charset="0"/>
              <a:cs typeface="Times New Roman" pitchFamily="18" charset="0"/>
            </a:endParaRPr>
          </a:p>
          <a:p>
            <a:pPr marL="0" indent="461963" algn="just">
              <a:buNone/>
            </a:pPr>
            <a:r>
              <a:rPr lang="en-US">
                <a:latin typeface="Times New Roman" pitchFamily="18" charset="0"/>
                <a:cs typeface="Times New Roman" pitchFamily="18" charset="0"/>
              </a:rPr>
              <a:t>+ Kiểm tra việc thu chi  và sử dụng đảng phí;</a:t>
            </a:r>
          </a:p>
        </p:txBody>
      </p:sp>
    </p:spTree>
    <p:extLst>
      <p:ext uri="{BB962C8B-B14F-4D97-AF65-F5344CB8AC3E}">
        <p14:creationId xmlns:p14="http://schemas.microsoft.com/office/powerpoint/2010/main" val="388225485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400800"/>
          </a:xfrm>
        </p:spPr>
        <p:txBody>
          <a:bodyPr>
            <a:noAutofit/>
          </a:bodyPr>
          <a:lstStyle/>
          <a:p>
            <a:pPr marL="0" indent="461963" algn="just">
              <a:buNone/>
            </a:pPr>
            <a:r>
              <a:rPr lang="en-US" sz="3000">
                <a:latin typeface="Times New Roman" pitchFamily="18" charset="0"/>
                <a:cs typeface="Times New Roman" pitchFamily="18" charset="0"/>
              </a:rPr>
              <a:t>+ Kiểm tra việc thực hiện </a:t>
            </a:r>
            <a:r>
              <a:rPr lang="en-US" sz="3000" smtClean="0">
                <a:latin typeface="Times New Roman" pitchFamily="18" charset="0"/>
                <a:cs typeface="Times New Roman" pitchFamily="18" charset="0"/>
              </a:rPr>
              <a:t>CT </a:t>
            </a:r>
            <a:r>
              <a:rPr lang="en-US" sz="3000">
                <a:latin typeface="Times New Roman" pitchFamily="18" charset="0"/>
                <a:cs typeface="Times New Roman" pitchFamily="18" charset="0"/>
              </a:rPr>
              <a:t>số 05-CT/TW ngày 15/5/2016 của Bộ chính </a:t>
            </a:r>
            <a:r>
              <a:rPr lang="en-US" sz="3000" smtClean="0">
                <a:latin typeface="Times New Roman" pitchFamily="18" charset="0"/>
                <a:cs typeface="Times New Roman" pitchFamily="18" charset="0"/>
              </a:rPr>
              <a:t>và </a:t>
            </a:r>
            <a:r>
              <a:rPr lang="en-US" sz="3000">
                <a:latin typeface="Times New Roman" pitchFamily="18" charset="0"/>
                <a:cs typeface="Times New Roman" pitchFamily="18" charset="0"/>
              </a:rPr>
              <a:t>thực hiện </a:t>
            </a:r>
            <a:r>
              <a:rPr lang="en-US" sz="3000" smtClean="0">
                <a:latin typeface="Times New Roman" pitchFamily="18" charset="0"/>
                <a:cs typeface="Times New Roman" pitchFamily="18" charset="0"/>
              </a:rPr>
              <a:t>NQ/TW </a:t>
            </a:r>
            <a:r>
              <a:rPr lang="en-US" sz="3000">
                <a:latin typeface="Times New Roman" pitchFamily="18" charset="0"/>
                <a:cs typeface="Times New Roman" pitchFamily="18" charset="0"/>
              </a:rPr>
              <a:t>4 khóa XII về xây dựng </a:t>
            </a:r>
            <a:r>
              <a:rPr lang="en-US" sz="3000" smtClean="0">
                <a:latin typeface="Times New Roman" pitchFamily="18" charset="0"/>
                <a:cs typeface="Times New Roman" pitchFamily="18" charset="0"/>
              </a:rPr>
              <a:t>Đảng;</a:t>
            </a:r>
            <a:endParaRPr lang="en-US" sz="3000">
              <a:latin typeface="Times New Roman" pitchFamily="18" charset="0"/>
              <a:cs typeface="Times New Roman" pitchFamily="18" charset="0"/>
            </a:endParaRPr>
          </a:p>
          <a:p>
            <a:pPr marL="0" indent="461963" algn="just">
              <a:buNone/>
            </a:pPr>
            <a:r>
              <a:rPr lang="en-US" sz="3000">
                <a:latin typeface="Times New Roman" pitchFamily="18" charset="0"/>
                <a:cs typeface="Times New Roman" pitchFamily="18" charset="0"/>
              </a:rPr>
              <a:t>+ Kiểm tra việc thực hiện Công tác </a:t>
            </a:r>
            <a:r>
              <a:rPr lang="en-US" sz="3000" smtClean="0">
                <a:latin typeface="Times New Roman" pitchFamily="18" charset="0"/>
                <a:cs typeface="Times New Roman" pitchFamily="18" charset="0"/>
              </a:rPr>
              <a:t>CTTT; </a:t>
            </a:r>
            <a:r>
              <a:rPr lang="en-US" sz="3000">
                <a:latin typeface="Times New Roman" pitchFamily="18" charset="0"/>
                <a:cs typeface="Times New Roman" pitchFamily="18" charset="0"/>
              </a:rPr>
              <a:t>Công tác dân vận; Công tác kiểm tra, giám </a:t>
            </a:r>
            <a:r>
              <a:rPr lang="en-US" sz="3000" smtClean="0">
                <a:latin typeface="Times New Roman" pitchFamily="18" charset="0"/>
                <a:cs typeface="Times New Roman" pitchFamily="18" charset="0"/>
              </a:rPr>
              <a:t>sát</a:t>
            </a:r>
            <a:r>
              <a:rPr lang="en-US" sz="3000">
                <a:latin typeface="Times New Roman" pitchFamily="18" charset="0"/>
                <a:cs typeface="Times New Roman" pitchFamily="18" charset="0"/>
              </a:rPr>
              <a:t>;</a:t>
            </a:r>
            <a:endParaRPr lang="en-US" sz="3000">
              <a:latin typeface="Times New Roman" pitchFamily="18" charset="0"/>
              <a:cs typeface="Times New Roman" pitchFamily="18" charset="0"/>
            </a:endParaRPr>
          </a:p>
          <a:p>
            <a:pPr marL="0" indent="461963" algn="just">
              <a:buNone/>
            </a:pPr>
            <a:r>
              <a:rPr lang="en-US" sz="3000">
                <a:latin typeface="Times New Roman" pitchFamily="18" charset="0"/>
                <a:cs typeface="Times New Roman" pitchFamily="18" charset="0"/>
              </a:rPr>
              <a:t>+ Kiểm tra việc tổ chức thực hiện công tác </a:t>
            </a:r>
            <a:r>
              <a:rPr lang="en-US" sz="3000" smtClean="0">
                <a:latin typeface="Times New Roman" pitchFamily="18" charset="0"/>
                <a:cs typeface="Times New Roman" pitchFamily="18" charset="0"/>
              </a:rPr>
              <a:t>ĐGCL </a:t>
            </a:r>
            <a:r>
              <a:rPr lang="en-US" sz="3000">
                <a:latin typeface="Times New Roman" pitchFamily="18" charset="0"/>
                <a:cs typeface="Times New Roman" pitchFamily="18" charset="0"/>
              </a:rPr>
              <a:t>cơ sở đảng, đảng viên năm </a:t>
            </a:r>
            <a:r>
              <a:rPr lang="en-US" sz="3000" smtClean="0">
                <a:latin typeface="Times New Roman" pitchFamily="18" charset="0"/>
                <a:cs typeface="Times New Roman" pitchFamily="18" charset="0"/>
              </a:rPr>
              <a:t>2016;</a:t>
            </a:r>
            <a:endParaRPr lang="en-US" sz="3000">
              <a:latin typeface="Times New Roman" pitchFamily="18" charset="0"/>
              <a:cs typeface="Times New Roman" pitchFamily="18" charset="0"/>
            </a:endParaRPr>
          </a:p>
          <a:p>
            <a:pPr marL="0" indent="461963" algn="just">
              <a:buNone/>
            </a:pPr>
            <a:r>
              <a:rPr lang="en-US" sz="3000" smtClean="0">
                <a:latin typeface="Times New Roman" pitchFamily="18" charset="0"/>
                <a:cs typeface="Times New Roman" pitchFamily="18" charset="0"/>
              </a:rPr>
              <a:t>UBKT </a:t>
            </a:r>
            <a:r>
              <a:rPr lang="en-US" sz="3000">
                <a:latin typeface="Times New Roman" pitchFamily="18" charset="0"/>
                <a:cs typeface="Times New Roman" pitchFamily="18" charset="0"/>
              </a:rPr>
              <a:t>Đảng ủy trường đã ban hành </a:t>
            </a:r>
            <a:r>
              <a:rPr lang="en-US" sz="3000" smtClean="0">
                <a:latin typeface="Times New Roman" pitchFamily="18" charset="0"/>
                <a:cs typeface="Times New Roman" pitchFamily="18" charset="0"/>
              </a:rPr>
              <a:t>TB </a:t>
            </a:r>
            <a:r>
              <a:rPr lang="en-US" sz="3000">
                <a:latin typeface="Times New Roman" pitchFamily="18" charset="0"/>
                <a:cs typeface="Times New Roman" pitchFamily="18" charset="0"/>
              </a:rPr>
              <a:t>kết quả kiểm tra và họp rút kinh nghiệm với cấp ủy các chi bộ trong thực hiện công tác đảng sau mỗi kỳ kiểm </a:t>
            </a:r>
            <a:r>
              <a:rPr lang="en-US" sz="3000" smtClean="0">
                <a:latin typeface="Times New Roman" pitchFamily="18" charset="0"/>
                <a:cs typeface="Times New Roman" pitchFamily="18" charset="0"/>
              </a:rPr>
              <a:t>tra.</a:t>
            </a:r>
            <a:endParaRPr lang="en-US" sz="3000">
              <a:latin typeface="Times New Roman" pitchFamily="18" charset="0"/>
              <a:cs typeface="Times New Roman" pitchFamily="18" charset="0"/>
            </a:endParaRPr>
          </a:p>
          <a:p>
            <a:pPr marL="0" indent="461963" algn="just">
              <a:buNone/>
            </a:pPr>
            <a:r>
              <a:rPr lang="en-US" sz="3000">
                <a:latin typeface="Times New Roman" pitchFamily="18" charset="0"/>
                <a:cs typeface="Times New Roman" pitchFamily="18" charset="0"/>
              </a:rPr>
              <a:t>N</a:t>
            </a:r>
            <a:r>
              <a:rPr lang="en-US" sz="3000" smtClean="0">
                <a:latin typeface="Times New Roman" pitchFamily="18" charset="0"/>
                <a:cs typeface="Times New Roman" pitchFamily="18" charset="0"/>
              </a:rPr>
              <a:t>ăm </a:t>
            </a:r>
            <a:r>
              <a:rPr lang="en-US" sz="3000">
                <a:latin typeface="Times New Roman" pitchFamily="18" charset="0"/>
                <a:cs typeface="Times New Roman" pitchFamily="18" charset="0"/>
              </a:rPr>
              <a:t>2017, không có đơn kiến nghị, khiếu nại của Đảng viên gửi đến </a:t>
            </a:r>
            <a:r>
              <a:rPr lang="en-US" sz="3000" smtClean="0">
                <a:latin typeface="Times New Roman" pitchFamily="18" charset="0"/>
                <a:cs typeface="Times New Roman" pitchFamily="18" charset="0"/>
              </a:rPr>
              <a:t>UBKT </a:t>
            </a:r>
            <a:r>
              <a:rPr lang="en-US" sz="3000">
                <a:latin typeface="Times New Roman" pitchFamily="18" charset="0"/>
                <a:cs typeface="Times New Roman" pitchFamily="18" charset="0"/>
              </a:rPr>
              <a:t>Đảng ủy trường</a:t>
            </a:r>
          </a:p>
        </p:txBody>
      </p:sp>
    </p:spTree>
    <p:extLst>
      <p:ext uri="{BB962C8B-B14F-4D97-AF65-F5344CB8AC3E}">
        <p14:creationId xmlns:p14="http://schemas.microsoft.com/office/powerpoint/2010/main" val="10882796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0"/>
            <a:ext cx="8534400" cy="6858000"/>
          </a:xfrm>
        </p:spPr>
        <p:txBody>
          <a:bodyPr>
            <a:noAutofit/>
          </a:bodyPr>
          <a:lstStyle/>
          <a:p>
            <a:pPr marL="0" indent="0" algn="just">
              <a:buNone/>
            </a:pPr>
            <a:r>
              <a:rPr lang="en-US" sz="3000" b="1">
                <a:solidFill>
                  <a:srgbClr val="FF0000"/>
                </a:solidFill>
                <a:latin typeface="Times New Roman" pitchFamily="18" charset="0"/>
                <a:cs typeface="Times New Roman" pitchFamily="18" charset="0"/>
              </a:rPr>
              <a:t>III. ĐÁNH GIÁ CHUNG</a:t>
            </a:r>
            <a:endParaRPr lang="en-US" sz="3000">
              <a:solidFill>
                <a:srgbClr val="FF0000"/>
              </a:solidFill>
              <a:latin typeface="Times New Roman" pitchFamily="18" charset="0"/>
              <a:cs typeface="Times New Roman" pitchFamily="18" charset="0"/>
            </a:endParaRPr>
          </a:p>
          <a:p>
            <a:pPr marL="514350" indent="-514350" algn="just">
              <a:buAutoNum type="arabicPeriod"/>
            </a:pPr>
            <a:r>
              <a:rPr lang="en-US" b="1" smtClean="0">
                <a:solidFill>
                  <a:srgbClr val="0523BB"/>
                </a:solidFill>
                <a:latin typeface="Times New Roman" pitchFamily="18" charset="0"/>
                <a:cs typeface="Times New Roman" pitchFamily="18" charset="0"/>
              </a:rPr>
              <a:t>Thuận </a:t>
            </a:r>
            <a:r>
              <a:rPr lang="en-US" b="1">
                <a:solidFill>
                  <a:srgbClr val="0523BB"/>
                </a:solidFill>
                <a:latin typeface="Times New Roman" pitchFamily="18" charset="0"/>
                <a:cs typeface="Times New Roman" pitchFamily="18" charset="0"/>
              </a:rPr>
              <a:t>lợi, điểm </a:t>
            </a:r>
            <a:r>
              <a:rPr lang="en-US" b="1" smtClean="0">
                <a:solidFill>
                  <a:srgbClr val="0523BB"/>
                </a:solidFill>
                <a:latin typeface="Times New Roman" pitchFamily="18" charset="0"/>
                <a:cs typeface="Times New Roman" pitchFamily="18" charset="0"/>
              </a:rPr>
              <a:t>mạnh</a:t>
            </a:r>
          </a:p>
          <a:p>
            <a:pPr marL="0" lvl="0" indent="0" algn="just">
              <a:buNone/>
            </a:pPr>
            <a:r>
              <a:rPr lang="en-US" sz="3000" smtClean="0">
                <a:latin typeface="Times New Roman" pitchFamily="18" charset="0"/>
                <a:cs typeface="Times New Roman" pitchFamily="18" charset="0"/>
              </a:rPr>
              <a:t>	Tập </a:t>
            </a:r>
            <a:r>
              <a:rPr lang="en-US" sz="3000">
                <a:latin typeface="Times New Roman" pitchFamily="18" charset="0"/>
                <a:cs typeface="Times New Roman" pitchFamily="18" charset="0"/>
              </a:rPr>
              <a:t>thể Đảng viên của Đảng bộ trường là một tập thể đoàn kết, có bản lĩnh chính trị kiên định, đa số có </a:t>
            </a:r>
            <a:r>
              <a:rPr lang="en-US" sz="3000" smtClean="0">
                <a:latin typeface="Times New Roman" pitchFamily="18" charset="0"/>
                <a:cs typeface="Times New Roman" pitchFamily="18" charset="0"/>
              </a:rPr>
              <a:t>TT </a:t>
            </a:r>
            <a:r>
              <a:rPr lang="en-US" sz="3000">
                <a:latin typeface="Times New Roman" pitchFamily="18" charset="0"/>
                <a:cs typeface="Times New Roman" pitchFamily="18" charset="0"/>
              </a:rPr>
              <a:t>phấn đấu tốt, thẳng thắn, trung thực, có ý thức tổ chức kỷ luật, nỗ lực và năng động trong thực hiện nhiệm vụ được giao, được quần chúng tín nhiệm. Mặc dù gặp nhiều khó khăn thách thức, nhưng </a:t>
            </a:r>
            <a:r>
              <a:rPr lang="en-US" sz="3000" smtClean="0">
                <a:latin typeface="Times New Roman" pitchFamily="18" charset="0"/>
                <a:cs typeface="Times New Roman" pitchFamily="18" charset="0"/>
              </a:rPr>
              <a:t>TT </a:t>
            </a:r>
            <a:r>
              <a:rPr lang="en-US" sz="3000">
                <a:latin typeface="Times New Roman" pitchFamily="18" charset="0"/>
                <a:cs typeface="Times New Roman" pitchFamily="18" charset="0"/>
              </a:rPr>
              <a:t>lãnh đạo trường đã giữ vững ổn định nội bộ, tổ chức thành công Hội nghị CB, CC, VC năm học 2017 – 2018 tạo đà phát triển </a:t>
            </a:r>
            <a:r>
              <a:rPr lang="en-US" sz="3000" smtClean="0">
                <a:latin typeface="Times New Roman" pitchFamily="18" charset="0"/>
                <a:cs typeface="Times New Roman" pitchFamily="18" charset="0"/>
              </a:rPr>
              <a:t>trong </a:t>
            </a:r>
            <a:r>
              <a:rPr lang="en-US" sz="3000">
                <a:latin typeface="Times New Roman" pitchFamily="18" charset="0"/>
                <a:cs typeface="Times New Roman" pitchFamily="18" charset="0"/>
              </a:rPr>
              <a:t>năm 2018. Tổ chức thành công Đại hội công đoàn trường. Tổ chức thành công </a:t>
            </a:r>
            <a:r>
              <a:rPr lang="en-US" sz="3000" smtClean="0">
                <a:latin typeface="Times New Roman" pitchFamily="18" charset="0"/>
                <a:cs typeface="Times New Roman" pitchFamily="18" charset="0"/>
              </a:rPr>
              <a:t>ĐH tại </a:t>
            </a:r>
            <a:r>
              <a:rPr lang="en-US" sz="3000">
                <a:latin typeface="Times New Roman" pitchFamily="18" charset="0"/>
                <a:cs typeface="Times New Roman" pitchFamily="18" charset="0"/>
              </a:rPr>
              <a:t>4 chi bộ trực thuộc, đã bầu được cấp ủy mới của các chi bộ gồm những đồng chí có năng lực và tín nhiệm cao.</a:t>
            </a:r>
            <a:r>
              <a:rPr lang="en-US" sz="3000" b="1" smtClean="0">
                <a:solidFill>
                  <a:srgbClr val="0523BB"/>
                </a:solidFill>
                <a:latin typeface="Times New Roman" pitchFamily="18" charset="0"/>
                <a:cs typeface="Times New Roman" pitchFamily="18" charset="0"/>
              </a:rPr>
              <a:t> </a:t>
            </a: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7456809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973763"/>
          </a:xfrm>
        </p:spPr>
        <p:txBody>
          <a:bodyPr>
            <a:normAutofit/>
          </a:bodyPr>
          <a:lstStyle/>
          <a:p>
            <a:pPr marL="0" indent="461963" algn="just">
              <a:buNone/>
            </a:pPr>
            <a:r>
              <a:rPr lang="en-US" sz="3000" smtClean="0">
                <a:latin typeface="Times New Roman" pitchFamily="18" charset="0"/>
                <a:cs typeface="Times New Roman" pitchFamily="18" charset="0"/>
              </a:rPr>
              <a:t>Đảng </a:t>
            </a:r>
            <a:r>
              <a:rPr lang="en-US" sz="3000">
                <a:latin typeface="Times New Roman" pitchFamily="18" charset="0"/>
                <a:cs typeface="Times New Roman" pitchFamily="18" charset="0"/>
              </a:rPr>
              <a:t>ủy và Ban Giám hiệu đã chỉ đạo, động viên đội ngũ </a:t>
            </a:r>
            <a:r>
              <a:rPr lang="en-US" sz="3000" smtClean="0">
                <a:latin typeface="Times New Roman" pitchFamily="18" charset="0"/>
                <a:cs typeface="Times New Roman" pitchFamily="18" charset="0"/>
              </a:rPr>
              <a:t>cán bộ, giảng viên, nhân viên đề </a:t>
            </a:r>
            <a:r>
              <a:rPr lang="en-US" sz="3000">
                <a:latin typeface="Times New Roman" pitchFamily="18" charset="0"/>
                <a:cs typeface="Times New Roman" pitchFamily="18" charset="0"/>
              </a:rPr>
              <a:t>cao tinh thần trách nhiệm trong thực hiện nhiệm vụ chính trị. Hoàn thành công tác giải thể trường </a:t>
            </a:r>
            <a:r>
              <a:rPr lang="en-US" sz="3000" smtClean="0">
                <a:latin typeface="Times New Roman" pitchFamily="18" charset="0"/>
                <a:cs typeface="Times New Roman" pitchFamily="18" charset="0"/>
              </a:rPr>
              <a:t>THPT Lý Tự Trọng </a:t>
            </a:r>
            <a:r>
              <a:rPr lang="en-US" sz="3000">
                <a:latin typeface="Times New Roman" pitchFamily="18" charset="0"/>
                <a:cs typeface="Times New Roman" pitchFamily="18" charset="0"/>
              </a:rPr>
              <a:t>theo lộ trình, hoàn thành thuyên chuyển công tác về đơn vị khác một cách thấu tình, đạt lý cho các giáo viên trường THPT Lý Tự Trọng, mặc dù đã thuyên chuyển công tác, anh chị em </a:t>
            </a:r>
            <a:r>
              <a:rPr lang="en-US" sz="3000" smtClean="0">
                <a:latin typeface="Times New Roman" pitchFamily="18" charset="0"/>
                <a:cs typeface="Times New Roman" pitchFamily="18" charset="0"/>
              </a:rPr>
              <a:t>giáo viên vẫn </a:t>
            </a:r>
            <a:r>
              <a:rPr lang="en-US" sz="3000">
                <a:latin typeface="Times New Roman" pitchFamily="18" charset="0"/>
                <a:cs typeface="Times New Roman" pitchFamily="18" charset="0"/>
              </a:rPr>
              <a:t>thường xuyên về thăm và quan tâm đến các hoạt động của Nhà trường.</a:t>
            </a:r>
          </a:p>
        </p:txBody>
      </p:sp>
    </p:spTree>
    <p:extLst>
      <p:ext uri="{BB962C8B-B14F-4D97-AF65-F5344CB8AC3E}">
        <p14:creationId xmlns:p14="http://schemas.microsoft.com/office/powerpoint/2010/main" val="398465203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43600"/>
          </a:xfrm>
        </p:spPr>
        <p:txBody>
          <a:bodyPr>
            <a:noAutofit/>
          </a:bodyPr>
          <a:lstStyle/>
          <a:p>
            <a:pPr marL="0" indent="461963" algn="just">
              <a:buNone/>
            </a:pPr>
            <a:r>
              <a:rPr lang="en-US" sz="3000" smtClean="0">
                <a:latin typeface="Times New Roman" pitchFamily="18" charset="0"/>
                <a:cs typeface="Times New Roman" pitchFamily="18" charset="0"/>
              </a:rPr>
              <a:t>Đảng </a:t>
            </a:r>
            <a:r>
              <a:rPr lang="en-US" sz="3000">
                <a:latin typeface="Times New Roman" pitchFamily="18" charset="0"/>
                <a:cs typeface="Times New Roman" pitchFamily="18" charset="0"/>
              </a:rPr>
              <a:t>ủy và Ban Giám hiệu đã chỉ đạo toàn trường hoàn thành tốt nhiệm vụ năm học 2016 – 2017, tuyển sinh năm học 2017 – 2018 đạt kết quả tốt, tăng quy mô đào tạo theo đúng tiến độ kế hoạch chiến lược phát triển trường, song song với chú trọng nâng cao chất lượng đào tạo ở tất cả các bậc, các hệ đào tạo.</a:t>
            </a:r>
          </a:p>
          <a:p>
            <a:pPr marL="0" indent="461963" algn="just">
              <a:buNone/>
            </a:pPr>
            <a:r>
              <a:rPr lang="en-US" sz="3000" smtClean="0">
                <a:latin typeface="Times New Roman" pitchFamily="18" charset="0"/>
                <a:cs typeface="Times New Roman" pitchFamily="18" charset="0"/>
              </a:rPr>
              <a:t>Đảng </a:t>
            </a:r>
            <a:r>
              <a:rPr lang="en-US" sz="3000">
                <a:latin typeface="Times New Roman" pitchFamily="18" charset="0"/>
                <a:cs typeface="Times New Roman" pitchFamily="18" charset="0"/>
              </a:rPr>
              <a:t>ủy và Ban Giám hiệu đã chỉ đạo các đơn vị chức năng và các khoa nỗ lực nghiên cứu, đề xuất tăng cường trang bị thiết bị hiện đại và tăng cường sửa chữa, xây dựng cơ bản phục vụ tốt nhất cho công tác đào tạo.</a:t>
            </a:r>
          </a:p>
          <a:p>
            <a:pPr marL="0" indent="0" algn="just">
              <a:buNone/>
            </a:pP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139380066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477000"/>
          </a:xfrm>
        </p:spPr>
        <p:txBody>
          <a:bodyPr>
            <a:noAutofit/>
          </a:bodyPr>
          <a:lstStyle/>
          <a:p>
            <a:pPr marL="0" lvl="0" indent="0" algn="just">
              <a:buNone/>
            </a:pPr>
            <a:r>
              <a:rPr lang="en-US" b="1">
                <a:solidFill>
                  <a:srgbClr val="0523BB"/>
                </a:solidFill>
                <a:latin typeface="Times New Roman" pitchFamily="18" charset="0"/>
                <a:cs typeface="Times New Roman" pitchFamily="18" charset="0"/>
              </a:rPr>
              <a:t>Hạn chế, thách thức và giải pháp khắc phục</a:t>
            </a:r>
            <a:endParaRPr lang="en-US">
              <a:solidFill>
                <a:srgbClr val="0523BB"/>
              </a:solidFill>
              <a:latin typeface="Times New Roman" pitchFamily="18" charset="0"/>
              <a:cs typeface="Times New Roman" pitchFamily="18" charset="0"/>
            </a:endParaRPr>
          </a:p>
          <a:p>
            <a:pPr marL="0" indent="461963" algn="just">
              <a:buNone/>
            </a:pPr>
            <a:r>
              <a:rPr lang="en-US" sz="3000" smtClean="0">
                <a:latin typeface="Times New Roman" pitchFamily="18" charset="0"/>
                <a:cs typeface="Times New Roman" pitchFamily="18" charset="0"/>
              </a:rPr>
              <a:t>Còn </a:t>
            </a:r>
            <a:r>
              <a:rPr lang="en-US" sz="3000">
                <a:latin typeface="Times New Roman" pitchFamily="18" charset="0"/>
                <a:cs typeface="Times New Roman" pitchFamily="18" charset="0"/>
              </a:rPr>
              <a:t>cấp ủy chi bộ lúng túng trong giải thích, giải quyết các ý kiến phản biện của cán bộ, đảng viên và quần chúng.</a:t>
            </a:r>
          </a:p>
          <a:p>
            <a:pPr marL="0" indent="461963" algn="just">
              <a:buNone/>
            </a:pPr>
            <a:r>
              <a:rPr lang="en-US" sz="3000" smtClean="0">
                <a:latin typeface="Times New Roman" pitchFamily="18" charset="0"/>
                <a:cs typeface="Times New Roman" pitchFamily="18" charset="0"/>
              </a:rPr>
              <a:t>Tập </a:t>
            </a:r>
            <a:r>
              <a:rPr lang="en-US" sz="3000">
                <a:latin typeface="Times New Roman" pitchFamily="18" charset="0"/>
                <a:cs typeface="Times New Roman" pitchFamily="18" charset="0"/>
              </a:rPr>
              <a:t>thể Đảng ủy và Ban Giám hiệu tuy có quan tâm chỉ đạo cấp ủy trực thuộc đổi mới phương thức lãnh đạo; đổi mới công tác giáo dục chính trị tư tưởng trong cán bộ đảng viên, viên chức, nhưng kết quả đạt được chưa cao, một số giảng viên chưa quan tâm giáo dục về tư tưởng, về phương pháp học tập, chưa giúp HSSV xác định mục tiêu học tập và tạo động lực học tập cho HSSV thông qua công tác giảng dạy hàng ngày.</a:t>
            </a:r>
          </a:p>
        </p:txBody>
      </p:sp>
    </p:spTree>
    <p:extLst>
      <p:ext uri="{BB962C8B-B14F-4D97-AF65-F5344CB8AC3E}">
        <p14:creationId xmlns:p14="http://schemas.microsoft.com/office/powerpoint/2010/main" val="19224038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marL="0" indent="461963" algn="just">
              <a:buNone/>
            </a:pPr>
            <a:r>
              <a:rPr lang="en-US" sz="3000" smtClean="0">
                <a:latin typeface="Times New Roman" pitchFamily="18" charset="0"/>
                <a:cs typeface="Times New Roman" pitchFamily="18" charset="0"/>
              </a:rPr>
              <a:t>Đảng </a:t>
            </a:r>
            <a:r>
              <a:rPr lang="en-US" sz="3000">
                <a:latin typeface="Times New Roman" pitchFamily="18" charset="0"/>
                <a:cs typeface="Times New Roman" pitchFamily="18" charset="0"/>
              </a:rPr>
              <a:t>ủy có quy chế làm việc của Ban Chấp hành Đảng bộ, Nhà trường có Quy chế Tổ chức và hoạt động, Quy chế dân chủ, Quy chế làm việc, nhưng trong thực hiện còn có điểm hạn chế, chưa phát huy hết vai trò của cán bộ chủ chốt. Một số đồng chí cán bộ, đảng viên chưa tích cực tham mưu cho lãnh đạo nhà trường nên chưa thật sự là những trụ cột giúp ban lãnh đạo. Việc đấu tranh tự phê bình và phê bình chưa thực sự đạt hiệu quả cao, một số đồng chí còn e dè, nể nang lẫn nhau.</a:t>
            </a:r>
          </a:p>
        </p:txBody>
      </p:sp>
    </p:spTree>
    <p:extLst>
      <p:ext uri="{BB962C8B-B14F-4D97-AF65-F5344CB8AC3E}">
        <p14:creationId xmlns:p14="http://schemas.microsoft.com/office/powerpoint/2010/main" val="151876466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5237"/>
            <a:ext cx="8229600" cy="5059363"/>
          </a:xfrm>
        </p:spPr>
        <p:txBody>
          <a:bodyPr/>
          <a:lstStyle/>
          <a:p>
            <a:pPr marL="0" indent="461963" algn="just">
              <a:buNone/>
            </a:pPr>
            <a:r>
              <a:rPr lang="en-US" sz="3000" smtClean="0">
                <a:latin typeface="Times New Roman" pitchFamily="18" charset="0"/>
                <a:cs typeface="Times New Roman" pitchFamily="18" charset="0"/>
              </a:rPr>
              <a:t>Phong </a:t>
            </a:r>
            <a:r>
              <a:rPr lang="en-US" sz="3000">
                <a:latin typeface="Times New Roman" pitchFamily="18" charset="0"/>
                <a:cs typeface="Times New Roman" pitchFamily="18" charset="0"/>
              </a:rPr>
              <a:t>cách làm việc của Đảng ủy và Ban Giám hiệu có lúc chưa đi sâu đi sát, chưa tập trung vào những công việc trọng tâm. Một số chủ trương chính sách của Đảng và Nhà nước chưa được nghiên cứu sâu. </a:t>
            </a:r>
          </a:p>
          <a:p>
            <a:pPr marL="0" indent="461963" algn="just">
              <a:buNone/>
            </a:pPr>
            <a:r>
              <a:rPr lang="en-US" sz="3000" smtClean="0">
                <a:latin typeface="Times New Roman" pitchFamily="18" charset="0"/>
                <a:cs typeface="Times New Roman" pitchFamily="18" charset="0"/>
              </a:rPr>
              <a:t>Công </a:t>
            </a:r>
            <a:r>
              <a:rPr lang="en-US" sz="3000">
                <a:latin typeface="Times New Roman" pitchFamily="18" charset="0"/>
                <a:cs typeface="Times New Roman" pitchFamily="18" charset="0"/>
              </a:rPr>
              <a:t>tác phát triển đảng trong toàn đảng bộ còn chậm, có chi bộ cả năm không kết nạp thêm được đảng viên </a:t>
            </a:r>
            <a:r>
              <a:rPr lang="en-US">
                <a:latin typeface="Times New Roman" pitchFamily="18" charset="0"/>
                <a:cs typeface="Times New Roman" pitchFamily="18" charset="0"/>
              </a:rPr>
              <a:t>nào.</a:t>
            </a:r>
          </a:p>
        </p:txBody>
      </p:sp>
    </p:spTree>
    <p:extLst>
      <p:ext uri="{BB962C8B-B14F-4D97-AF65-F5344CB8AC3E}">
        <p14:creationId xmlns:p14="http://schemas.microsoft.com/office/powerpoint/2010/main" val="167983728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92500" lnSpcReduction="10000"/>
          </a:bodyPr>
          <a:lstStyle/>
          <a:p>
            <a:pPr marL="0" indent="461963" algn="just">
              <a:buNone/>
            </a:pPr>
            <a:r>
              <a:rPr lang="en-US" smtClean="0">
                <a:latin typeface="Times New Roman" pitchFamily="18" charset="0"/>
                <a:cs typeface="Times New Roman" pitchFamily="18" charset="0"/>
              </a:rPr>
              <a:t>Nhà </a:t>
            </a:r>
            <a:r>
              <a:rPr lang="en-US">
                <a:latin typeface="Times New Roman" pitchFamily="18" charset="0"/>
                <a:cs typeface="Times New Roman" pitchFamily="18" charset="0"/>
              </a:rPr>
              <a:t>trường đang tăng nhanh quy mô đào tạo nhưng luôn đặt chất lượng lên hàng đầu, nên áp lực đổi mới và tự hoàn thiện của đội ngũ để bảo đảm chất lượng đào tạo là thách thức lớn, do đó, mỗi CBGVNV phải có kế hoạch tự hoàn thiện bản thân về kiến thức, về kỹ năng và thái độ làm việc tích cực, trách nhiệm. </a:t>
            </a:r>
            <a:endParaRPr lang="en-US" smtClean="0">
              <a:latin typeface="Times New Roman" pitchFamily="18" charset="0"/>
              <a:cs typeface="Times New Roman" pitchFamily="18" charset="0"/>
            </a:endParaRPr>
          </a:p>
          <a:p>
            <a:pPr marL="0" indent="461963" algn="just">
              <a:buNone/>
            </a:pPr>
            <a:r>
              <a:rPr lang="en-US" smtClean="0">
                <a:latin typeface="Times New Roman" pitchFamily="18" charset="0"/>
                <a:cs typeface="Times New Roman" pitchFamily="18" charset="0"/>
              </a:rPr>
              <a:t>Việc </a:t>
            </a:r>
            <a:r>
              <a:rPr lang="en-US">
                <a:latin typeface="Times New Roman" pitchFamily="18" charset="0"/>
                <a:cs typeface="Times New Roman" pitchFamily="18" charset="0"/>
              </a:rPr>
              <a:t>tham gia các dự án đầu tư hoặc dự án theo chương trình mục tiêu quốc gia cũng đòi hỏi nhà trường và đội ngũ cán bộ chủ chốt phải cố gắng nâng tầm hiểu biết của mình, mới có thể lập cho trường các dự án có chất lượng cao, khả thi, hiệu quả. </a:t>
            </a:r>
          </a:p>
        </p:txBody>
      </p:sp>
    </p:spTree>
    <p:extLst>
      <p:ext uri="{BB962C8B-B14F-4D97-AF65-F5344CB8AC3E}">
        <p14:creationId xmlns:p14="http://schemas.microsoft.com/office/powerpoint/2010/main" val="124894618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096000"/>
          </a:xfrm>
        </p:spPr>
        <p:txBody>
          <a:bodyPr>
            <a:normAutofit fontScale="92500" lnSpcReduction="10000"/>
          </a:bodyPr>
          <a:lstStyle/>
          <a:p>
            <a:pPr marL="0" indent="461963" algn="just">
              <a:buNone/>
            </a:pPr>
            <a:r>
              <a:rPr lang="en-US" smtClean="0">
                <a:latin typeface="Times New Roman" pitchFamily="18" charset="0"/>
                <a:cs typeface="Times New Roman" pitchFamily="18" charset="0"/>
              </a:rPr>
              <a:t>Một </a:t>
            </a:r>
            <a:r>
              <a:rPr lang="en-US">
                <a:latin typeface="Times New Roman" pitchFamily="18" charset="0"/>
                <a:cs typeface="Times New Roman" pitchFamily="18" charset="0"/>
              </a:rPr>
              <a:t>số CBGVNV có tên trong danh sách được cử đi học lớp Trung cấp lý luận chính trị năm 2017 đã xin tạm ngưng nhập học vì giải quyết việc riêng, làm ảnh hưởng đến uy tín của Nhà trường và ảnh hưởng đến công tác xây dựng đội ngũ. </a:t>
            </a:r>
          </a:p>
          <a:p>
            <a:pPr marL="0" indent="461963" algn="just">
              <a:buNone/>
            </a:pPr>
            <a:r>
              <a:rPr lang="en-US" smtClean="0">
                <a:latin typeface="Times New Roman" pitchFamily="18" charset="0"/>
                <a:cs typeface="Times New Roman" pitchFamily="18" charset="0"/>
              </a:rPr>
              <a:t>Công </a:t>
            </a:r>
            <a:r>
              <a:rPr lang="en-US">
                <a:latin typeface="Times New Roman" pitchFamily="18" charset="0"/>
                <a:cs typeface="Times New Roman" pitchFamily="18" charset="0"/>
              </a:rPr>
              <a:t>tác đào tạo bồi dưỡng đội ngũ đã được quan tâm hơn, nhưng đội ngũ GV Tiếng Anh còn một số GV chưa đạt chuẩn, GV chưa nỗ lực nâng cao trình độ, dẫn đến kết quả thực hiện Đề án nâng cao năng lực dạy và học ngoại ngữ đến năm 2020 còn hạn chế. </a:t>
            </a:r>
            <a:endParaRPr lang="en-US" smtClean="0">
              <a:latin typeface="Times New Roman" pitchFamily="18" charset="0"/>
              <a:cs typeface="Times New Roman" pitchFamily="18" charset="0"/>
            </a:endParaRPr>
          </a:p>
          <a:p>
            <a:pPr marL="0" indent="461963" algn="just">
              <a:buNone/>
            </a:pPr>
            <a:r>
              <a:rPr lang="en-US" smtClean="0">
                <a:latin typeface="Times New Roman" pitchFamily="18" charset="0"/>
                <a:cs typeface="Times New Roman" pitchFamily="18" charset="0"/>
              </a:rPr>
              <a:t>Trình </a:t>
            </a:r>
            <a:r>
              <a:rPr lang="en-US">
                <a:latin typeface="Times New Roman" pitchFamily="18" charset="0"/>
                <a:cs typeface="Times New Roman" pitchFamily="18" charset="0"/>
              </a:rPr>
              <a:t>độ Tin học của đội ngũ giảng viên cũng chưa đạt chuẩn IC3 theo yêu cầu đổi mới giáo dục nghề nghiệp.</a:t>
            </a:r>
          </a:p>
        </p:txBody>
      </p:sp>
    </p:spTree>
    <p:extLst>
      <p:ext uri="{BB962C8B-B14F-4D97-AF65-F5344CB8AC3E}">
        <p14:creationId xmlns:p14="http://schemas.microsoft.com/office/powerpoint/2010/main" val="57683762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92763"/>
          </a:xfrm>
        </p:spPr>
        <p:txBody>
          <a:bodyPr>
            <a:normAutofit/>
          </a:bodyPr>
          <a:lstStyle/>
          <a:p>
            <a:pPr marL="0" indent="461963" algn="just">
              <a:buNone/>
            </a:pPr>
            <a:r>
              <a:rPr lang="en-US" sz="3000" smtClean="0">
                <a:latin typeface="Times New Roman" pitchFamily="18" charset="0"/>
                <a:cs typeface="Times New Roman" pitchFamily="18" charset="0"/>
              </a:rPr>
              <a:t>Quy </a:t>
            </a:r>
            <a:r>
              <a:rPr lang="en-US" sz="3000">
                <a:latin typeface="Times New Roman" pitchFamily="18" charset="0"/>
                <a:cs typeface="Times New Roman" pitchFamily="18" charset="0"/>
              </a:rPr>
              <a:t>mô đào tạo tăng nhanh thì các hoạt động của các đoàn thể cũng phải được mở ra rất nhiều cả về bề rộng và bề sâu, phải đổi mới và sáng tạo trong cách tổ chức, cần nhiều điều kiện hơn để tổ chức hoạt động.</a:t>
            </a:r>
          </a:p>
          <a:p>
            <a:pPr marL="0" indent="461963" algn="just">
              <a:buNone/>
            </a:pPr>
            <a:r>
              <a:rPr lang="en-US" sz="3000" smtClean="0">
                <a:latin typeface="Times New Roman" pitchFamily="18" charset="0"/>
                <a:cs typeface="Times New Roman" pitchFamily="18" charset="0"/>
              </a:rPr>
              <a:t>Có </a:t>
            </a:r>
            <a:r>
              <a:rPr lang="en-US" sz="3000">
                <a:latin typeface="Times New Roman" pitchFamily="18" charset="0"/>
                <a:cs typeface="Times New Roman" pitchFamily="18" charset="0"/>
              </a:rPr>
              <a:t>một đồng chí đảng viên chi bộ 1 làm đơn xin ra khỏi đảng, dù đã được Đảng ủy Sở, Đảng ủy Trường, cấp ủy chi bộ và các đảng viên trong chi bộ gặp gỡ, họp, động viên, phân tích, hướng dẫn, nhưng cá nhân đồng chí không thay đổi nguyện vọng với lý do sức khỏe sa sút. </a:t>
            </a:r>
          </a:p>
        </p:txBody>
      </p:sp>
    </p:spTree>
    <p:extLst>
      <p:ext uri="{BB962C8B-B14F-4D97-AF65-F5344CB8AC3E}">
        <p14:creationId xmlns:p14="http://schemas.microsoft.com/office/powerpoint/2010/main" val="13716485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3237"/>
            <a:ext cx="8229600" cy="5821363"/>
          </a:xfrm>
        </p:spPr>
        <p:txBody>
          <a:bodyPr>
            <a:normAutofit/>
          </a:bodyPr>
          <a:lstStyle/>
          <a:p>
            <a:pPr marL="0" indent="0" algn="just">
              <a:buNone/>
            </a:pPr>
            <a:r>
              <a:rPr lang="en-US" b="1">
                <a:solidFill>
                  <a:srgbClr val="0523BB"/>
                </a:solidFill>
                <a:latin typeface="Times New Roman" pitchFamily="18" charset="0"/>
                <a:cs typeface="Times New Roman" pitchFamily="18" charset="0"/>
              </a:rPr>
              <a:t>Nguyên nhân hạn </a:t>
            </a:r>
            <a:r>
              <a:rPr lang="en-US" b="1" smtClean="0">
                <a:solidFill>
                  <a:srgbClr val="0523BB"/>
                </a:solidFill>
                <a:latin typeface="Times New Roman" pitchFamily="18" charset="0"/>
                <a:cs typeface="Times New Roman" pitchFamily="18" charset="0"/>
              </a:rPr>
              <a:t>chế</a:t>
            </a:r>
            <a:endParaRPr lang="en-US">
              <a:solidFill>
                <a:srgbClr val="0523BB"/>
              </a:solidFill>
              <a:latin typeface="Times New Roman" pitchFamily="18" charset="0"/>
              <a:cs typeface="Times New Roman" pitchFamily="18" charset="0"/>
            </a:endParaRPr>
          </a:p>
          <a:p>
            <a:pPr marL="0" indent="461963" algn="just">
              <a:buNone/>
            </a:pPr>
            <a:r>
              <a:rPr lang="en-US" sz="3000" smtClean="0">
                <a:latin typeface="Times New Roman" pitchFamily="18" charset="0"/>
                <a:cs typeface="Times New Roman" pitchFamily="18" charset="0"/>
              </a:rPr>
              <a:t>Các </a:t>
            </a:r>
            <a:r>
              <a:rPr lang="en-US" sz="3000">
                <a:latin typeface="Times New Roman" pitchFamily="18" charset="0"/>
                <a:cs typeface="Times New Roman" pitchFamily="18" charset="0"/>
              </a:rPr>
              <a:t>đồng chí Đảng ủy viên, cấp ủy chi bộ đều thực hiện công tác đảng kiêm nhiệm nên khối lượng công việc giải quyết khá nhiều, do đó còn một số công việc chưa được thực hiện tốt. </a:t>
            </a:r>
          </a:p>
          <a:p>
            <a:pPr marL="0" indent="461963" algn="just">
              <a:buNone/>
            </a:pPr>
            <a:r>
              <a:rPr lang="en-US" sz="3000" smtClean="0">
                <a:latin typeface="Times New Roman" pitchFamily="18" charset="0"/>
                <a:cs typeface="Times New Roman" pitchFamily="18" charset="0"/>
              </a:rPr>
              <a:t>Công </a:t>
            </a:r>
            <a:r>
              <a:rPr lang="en-US" sz="3000">
                <a:latin typeface="Times New Roman" pitchFamily="18" charset="0"/>
                <a:cs typeface="Times New Roman" pitchFamily="18" charset="0"/>
              </a:rPr>
              <a:t>tác phát triển đảng đã được quan tâm nhưng một số khâu thủ tục chậm làm ảnh hưởng đến kết quả phát triên Đảng của Đảng bộ. Thời gian sinh viên theo học trong trường khá ngắn cũng làm ảnh hưởng đến công tác phát triển Đảng trong HSSV. </a:t>
            </a:r>
          </a:p>
        </p:txBody>
      </p:sp>
    </p:spTree>
    <p:extLst>
      <p:ext uri="{BB962C8B-B14F-4D97-AF65-F5344CB8AC3E}">
        <p14:creationId xmlns:p14="http://schemas.microsoft.com/office/powerpoint/2010/main" val="81954145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400800"/>
          </a:xfrm>
        </p:spPr>
        <p:txBody>
          <a:bodyPr>
            <a:normAutofit fontScale="92500" lnSpcReduction="20000"/>
          </a:bodyPr>
          <a:lstStyle/>
          <a:p>
            <a:pPr marL="0" indent="461963" algn="just">
              <a:buNone/>
            </a:pPr>
            <a:r>
              <a:rPr lang="en-US" smtClean="0">
                <a:latin typeface="Times New Roman" pitchFamily="18" charset="0"/>
                <a:cs typeface="Times New Roman" pitchFamily="18" charset="0"/>
              </a:rPr>
              <a:t>Một </a:t>
            </a:r>
            <a:r>
              <a:rPr lang="en-US">
                <a:latin typeface="Times New Roman" pitchFamily="18" charset="0"/>
                <a:cs typeface="Times New Roman" pitchFamily="18" charset="0"/>
              </a:rPr>
              <a:t>số đơn vị trực thuộc chưa có hoặc có ít đảng viên nên chưa kịp thời phản ánh những chỉ đạo từ Đảng ủy, cấp ủy chi bộ đến đơn vị trong thực hiện nhiệm vụ. Một số Trưởng đơn vị chưa là </a:t>
            </a:r>
            <a:r>
              <a:rPr lang="en-US" smtClean="0">
                <a:latin typeface="Times New Roman" pitchFamily="18" charset="0"/>
                <a:cs typeface="Times New Roman" pitchFamily="18" charset="0"/>
              </a:rPr>
              <a:t>ĐV </a:t>
            </a:r>
            <a:r>
              <a:rPr lang="en-US">
                <a:latin typeface="Times New Roman" pitchFamily="18" charset="0"/>
                <a:cs typeface="Times New Roman" pitchFamily="18" charset="0"/>
              </a:rPr>
              <a:t>nên không quán triệt hết tinh thần của Nghị quyết, Chỉ thị của Đảng đến quần chúng trong đơn vị.</a:t>
            </a:r>
          </a:p>
          <a:p>
            <a:pPr marL="0" indent="461963" algn="just">
              <a:buNone/>
            </a:pPr>
            <a:r>
              <a:rPr lang="en-US" smtClean="0">
                <a:latin typeface="Times New Roman" pitchFamily="18" charset="0"/>
                <a:cs typeface="Times New Roman" pitchFamily="18" charset="0"/>
              </a:rPr>
              <a:t>Một </a:t>
            </a:r>
            <a:r>
              <a:rPr lang="en-US">
                <a:latin typeface="Times New Roman" pitchFamily="18" charset="0"/>
                <a:cs typeface="Times New Roman" pitchFamily="18" charset="0"/>
              </a:rPr>
              <a:t>số đảng viên, cán bộ chủ chốt và cán bộ trong quy hoạch chưa tích cực phấn đấu trong công tác, học tập, bồi dưỡng và nghiên cứu khoa học, chưa là tấm gương cho quần chúng noi theo, chưa thấy rõ trách nhiệm của mình với tập thể (xin hoãn học lý luận chính trị). </a:t>
            </a:r>
          </a:p>
          <a:p>
            <a:pPr marL="0" indent="461963" algn="just">
              <a:buNone/>
            </a:pPr>
            <a:r>
              <a:rPr lang="en-US" smtClean="0">
                <a:latin typeface="Times New Roman" pitchFamily="18" charset="0"/>
                <a:cs typeface="Times New Roman" pitchFamily="18" charset="0"/>
              </a:rPr>
              <a:t>Một </a:t>
            </a:r>
            <a:r>
              <a:rPr lang="en-US">
                <a:latin typeface="Times New Roman" pitchFamily="18" charset="0"/>
                <a:cs typeface="Times New Roman" pitchFamily="18" charset="0"/>
              </a:rPr>
              <a:t>số đảng viên khi phát biểu, khi phê bình và tự phê bình chưa cân nhắc thấu đáo, còn phản ánh thắc mắc có tính cá nhân nên không có tác dụng xây dựng và tăng tính đoàn kết trong tổ chức đảng.</a:t>
            </a:r>
          </a:p>
        </p:txBody>
      </p:sp>
    </p:spTree>
    <p:extLst>
      <p:ext uri="{BB962C8B-B14F-4D97-AF65-F5344CB8AC3E}">
        <p14:creationId xmlns:p14="http://schemas.microsoft.com/office/powerpoint/2010/main" val="342211769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lnSpcReduction="10000"/>
          </a:bodyPr>
          <a:lstStyle/>
          <a:p>
            <a:pPr marL="0" indent="0" algn="just">
              <a:buNone/>
            </a:pPr>
            <a:r>
              <a:rPr lang="en-US" b="1">
                <a:solidFill>
                  <a:srgbClr val="0523BB"/>
                </a:solidFill>
                <a:latin typeface="Times New Roman" pitchFamily="18" charset="0"/>
                <a:cs typeface="Times New Roman" pitchFamily="18" charset="0"/>
              </a:rPr>
              <a:t>Giải pháp khắc phục</a:t>
            </a:r>
            <a:endParaRPr lang="en-US">
              <a:solidFill>
                <a:srgbClr val="0523BB"/>
              </a:solidFill>
              <a:latin typeface="Times New Roman" pitchFamily="18" charset="0"/>
              <a:cs typeface="Times New Roman" pitchFamily="18" charset="0"/>
            </a:endParaRPr>
          </a:p>
          <a:p>
            <a:pPr marL="0" indent="461963" algn="just">
              <a:buNone/>
            </a:pPr>
            <a:r>
              <a:rPr lang="en-US" sz="3000" smtClean="0">
                <a:latin typeface="Times New Roman" pitchFamily="18" charset="0"/>
                <a:cs typeface="Times New Roman" pitchFamily="18" charset="0"/>
              </a:rPr>
              <a:t>Đảng </a:t>
            </a:r>
            <a:r>
              <a:rPr lang="en-US" sz="3000">
                <a:latin typeface="Times New Roman" pitchFamily="18" charset="0"/>
                <a:cs typeface="Times New Roman" pitchFamily="18" charset="0"/>
              </a:rPr>
              <a:t>ủy và Ban Giám hiệu sẽ quan tâm sâu sắc hơn đến công tác giáo dục chính trị tư tưởng trong đội ngũ cán bộ, đảng viên, GV, NV và HSSV của trường; Nghiên cứu tiếp tục đổi mới phương thức lãnh đạo để đạt hiệu quả tốt nhất. </a:t>
            </a:r>
          </a:p>
          <a:p>
            <a:pPr marL="0" indent="461963" algn="just">
              <a:buNone/>
            </a:pPr>
            <a:r>
              <a:rPr lang="en-US" sz="3000" smtClean="0">
                <a:latin typeface="Times New Roman" pitchFamily="18" charset="0"/>
                <a:cs typeface="Times New Roman" pitchFamily="18" charset="0"/>
              </a:rPr>
              <a:t>Cần </a:t>
            </a:r>
            <a:r>
              <a:rPr lang="en-US" sz="3000">
                <a:latin typeface="Times New Roman" pitchFamily="18" charset="0"/>
                <a:cs typeface="Times New Roman" pitchFamily="18" charset="0"/>
              </a:rPr>
              <a:t>phát huy tốt hơn vai trò, trách nhiệm của từng đồng chí trong ban lãnh đạo về các công việc được phân công. </a:t>
            </a:r>
            <a:endParaRPr lang="en-US" sz="3000" smtClean="0">
              <a:latin typeface="Times New Roman" pitchFamily="18" charset="0"/>
              <a:cs typeface="Times New Roman" pitchFamily="18" charset="0"/>
            </a:endParaRPr>
          </a:p>
          <a:p>
            <a:pPr marL="0" indent="461963" algn="just">
              <a:buNone/>
            </a:pPr>
            <a:r>
              <a:rPr lang="en-US" sz="3000" smtClean="0">
                <a:latin typeface="Times New Roman" pitchFamily="18" charset="0"/>
                <a:cs typeface="Times New Roman" pitchFamily="18" charset="0"/>
              </a:rPr>
              <a:t>Phát </a:t>
            </a:r>
            <a:r>
              <a:rPr lang="en-US" sz="3000">
                <a:latin typeface="Times New Roman" pitchFamily="18" charset="0"/>
                <a:cs typeface="Times New Roman" pitchFamily="18" charset="0"/>
              </a:rPr>
              <a:t>huy vai trò của từng đảng viên trong việc tự phê bình và phê bình theo nguyên tắc góp ý xây dựng để phát triển.</a:t>
            </a:r>
          </a:p>
        </p:txBody>
      </p:sp>
    </p:spTree>
    <p:extLst>
      <p:ext uri="{BB962C8B-B14F-4D97-AF65-F5344CB8AC3E}">
        <p14:creationId xmlns:p14="http://schemas.microsoft.com/office/powerpoint/2010/main" val="40229622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9437"/>
            <a:ext cx="8229600" cy="5745163"/>
          </a:xfrm>
        </p:spPr>
        <p:txBody>
          <a:bodyPr>
            <a:normAutofit/>
          </a:bodyPr>
          <a:lstStyle/>
          <a:p>
            <a:pPr marL="0" indent="461963" algn="just">
              <a:buNone/>
            </a:pPr>
            <a:r>
              <a:rPr lang="en-US" sz="3000" smtClean="0">
                <a:latin typeface="Times New Roman" pitchFamily="18" charset="0"/>
                <a:cs typeface="Times New Roman" pitchFamily="18" charset="0"/>
              </a:rPr>
              <a:t>Đảng </a:t>
            </a:r>
            <a:r>
              <a:rPr lang="en-US" sz="3000">
                <a:latin typeface="Times New Roman" pitchFamily="18" charset="0"/>
                <a:cs typeface="Times New Roman" pitchFamily="18" charset="0"/>
              </a:rPr>
              <a:t>ủy và cấp ủy chi bộ sẽ tìm nhiều biện pháp tích cực hơn, sâu sát hơn để thực hiện tốt công tác phát triển đảng trong nhà trường.  </a:t>
            </a:r>
          </a:p>
          <a:p>
            <a:pPr marL="0" indent="461963" algn="just">
              <a:buNone/>
            </a:pPr>
            <a:r>
              <a:rPr lang="en-US" sz="3000" smtClean="0">
                <a:latin typeface="Times New Roman" pitchFamily="18" charset="0"/>
                <a:cs typeface="Times New Roman" pitchFamily="18" charset="0"/>
              </a:rPr>
              <a:t>Từng </a:t>
            </a:r>
            <a:r>
              <a:rPr lang="en-US" sz="3000">
                <a:latin typeface="Times New Roman" pitchFamily="18" charset="0"/>
                <a:cs typeface="Times New Roman" pitchFamily="18" charset="0"/>
              </a:rPr>
              <a:t>đồng chí Đảng ủy viên và Ban Giám hiệu cần phải năng động sáng tạo hơn, phong cách làm việc phải đổi mới, tập trung vào các công việc trọng tâm để sự lãnh đạo đạt hiệu quả tốt nhất. </a:t>
            </a:r>
            <a:endParaRPr lang="en-US" sz="3000" smtClean="0">
              <a:latin typeface="Times New Roman" pitchFamily="18" charset="0"/>
              <a:cs typeface="Times New Roman" pitchFamily="18" charset="0"/>
            </a:endParaRPr>
          </a:p>
          <a:p>
            <a:pPr marL="0" indent="461963" algn="just">
              <a:buNone/>
            </a:pPr>
            <a:r>
              <a:rPr lang="en-US" sz="3000" smtClean="0">
                <a:latin typeface="Times New Roman" pitchFamily="18" charset="0"/>
                <a:cs typeface="Times New Roman" pitchFamily="18" charset="0"/>
              </a:rPr>
              <a:t>Cá </a:t>
            </a:r>
            <a:r>
              <a:rPr lang="en-US" sz="3000">
                <a:latin typeface="Times New Roman" pitchFamily="18" charset="0"/>
                <a:cs typeface="Times New Roman" pitchFamily="18" charset="0"/>
              </a:rPr>
              <a:t>nhân từng đồng chí trong Đảng ủy và Ban Giám hiệu phải gương mẫu đi đầu, phát huy hết vai trò lãnh đạo trong phạm vi công việc được giao và trong tham mưu cho Đảng ủy.</a:t>
            </a:r>
          </a:p>
        </p:txBody>
      </p:sp>
    </p:spTree>
    <p:extLst>
      <p:ext uri="{BB962C8B-B14F-4D97-AF65-F5344CB8AC3E}">
        <p14:creationId xmlns:p14="http://schemas.microsoft.com/office/powerpoint/2010/main" val="298569185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74637"/>
            <a:ext cx="8229600" cy="5897563"/>
          </a:xfrm>
        </p:spPr>
        <p:txBody>
          <a:bodyPr>
            <a:noAutofit/>
          </a:bodyPr>
          <a:lstStyle/>
          <a:p>
            <a:pPr marL="0" indent="461963" algn="just">
              <a:buNone/>
            </a:pPr>
            <a:r>
              <a:rPr lang="en-US" sz="3000" smtClean="0">
                <a:latin typeface="Times New Roman" pitchFamily="18" charset="0"/>
                <a:cs typeface="Times New Roman" pitchFamily="18" charset="0"/>
              </a:rPr>
              <a:t>Tích </a:t>
            </a:r>
            <a:r>
              <a:rPr lang="en-US" sz="3000">
                <a:latin typeface="Times New Roman" pitchFamily="18" charset="0"/>
                <a:cs typeface="Times New Roman" pitchFamily="18" charset="0"/>
              </a:rPr>
              <a:t>cực </a:t>
            </a:r>
            <a:r>
              <a:rPr lang="en-US" sz="3000" smtClean="0">
                <a:latin typeface="Times New Roman" pitchFamily="18" charset="0"/>
                <a:cs typeface="Times New Roman" pitchFamily="18" charset="0"/>
              </a:rPr>
              <a:t>giám sát</a:t>
            </a:r>
            <a:r>
              <a:rPr lang="en-US" sz="3000" smtClean="0">
                <a:latin typeface="Times New Roman" pitchFamily="18" charset="0"/>
                <a:cs typeface="Times New Roman" pitchFamily="18" charset="0"/>
              </a:rPr>
              <a:t> </a:t>
            </a:r>
            <a:r>
              <a:rPr lang="en-US" sz="3000">
                <a:latin typeface="Times New Roman" pitchFamily="18" charset="0"/>
                <a:cs typeface="Times New Roman" pitchFamily="18" charset="0"/>
              </a:rPr>
              <a:t>việc thực hiện các </a:t>
            </a:r>
            <a:r>
              <a:rPr lang="en-US" sz="3000" smtClean="0">
                <a:latin typeface="Times New Roman" pitchFamily="18" charset="0"/>
                <a:cs typeface="Times New Roman" pitchFamily="18" charset="0"/>
              </a:rPr>
              <a:t>NV </a:t>
            </a:r>
            <a:r>
              <a:rPr lang="en-US" sz="3000">
                <a:latin typeface="Times New Roman" pitchFamily="18" charset="0"/>
                <a:cs typeface="Times New Roman" pitchFamily="18" charset="0"/>
              </a:rPr>
              <a:t>của đảng viên. Tổ chức sơ kết và đánh giá cụ thể việc thực hiện Chỉ thị số 05-CT/TW của Bộ Chính trị </a:t>
            </a:r>
            <a:r>
              <a:rPr lang="en-US" sz="3000" smtClean="0">
                <a:latin typeface="Times New Roman" pitchFamily="18" charset="0"/>
                <a:cs typeface="Times New Roman" pitchFamily="18" charset="0"/>
              </a:rPr>
              <a:t>ở </a:t>
            </a:r>
            <a:r>
              <a:rPr lang="en-US" sz="3000">
                <a:latin typeface="Times New Roman" pitchFamily="18" charset="0"/>
                <a:cs typeface="Times New Roman" pitchFamily="18" charset="0"/>
              </a:rPr>
              <a:t>các chi bộ, các đơn vị trực thuộc trường. Đồng thời tiếp tục quán triệt và mở đợt sinh hoạt </a:t>
            </a:r>
            <a:r>
              <a:rPr lang="en-US" sz="3000" smtClean="0">
                <a:latin typeface="Times New Roman" pitchFamily="18" charset="0"/>
                <a:cs typeface="Times New Roman" pitchFamily="18" charset="0"/>
              </a:rPr>
              <a:t>CĐ trong </a:t>
            </a:r>
            <a:r>
              <a:rPr lang="en-US" sz="3000">
                <a:latin typeface="Times New Roman" pitchFamily="18" charset="0"/>
                <a:cs typeface="Times New Roman" pitchFamily="18" charset="0"/>
              </a:rPr>
              <a:t>các chi bộ trực thuộc đảng bộ về phòng, chống 9 biểu hiện suy thoái về tư tưởng chính trị, 9 biểu hiện suy thoái về đạo đức, lối sống, 9 biểu hiện "tự diễn biến", "tự chuyển hóa" trong nội bộ nêu tại Nghị quyết Hội nghị lần thứ 4 </a:t>
            </a:r>
            <a:r>
              <a:rPr lang="en-US" sz="3000" smtClean="0">
                <a:latin typeface="Times New Roman" pitchFamily="18" charset="0"/>
                <a:cs typeface="Times New Roman" pitchFamily="18" charset="0"/>
              </a:rPr>
              <a:t>BCH </a:t>
            </a:r>
            <a:r>
              <a:rPr lang="en-US" sz="3000">
                <a:latin typeface="Times New Roman" pitchFamily="18" charset="0"/>
                <a:cs typeface="Times New Roman" pitchFamily="18" charset="0"/>
              </a:rPr>
              <a:t>Trung ương Đảng (khóa XII). </a:t>
            </a:r>
          </a:p>
          <a:p>
            <a:pPr marL="0" indent="461963" algn="just">
              <a:buNone/>
            </a:pPr>
            <a:r>
              <a:rPr lang="en-US" sz="3000" smtClean="0">
                <a:latin typeface="Times New Roman" pitchFamily="18" charset="0"/>
                <a:cs typeface="Times New Roman" pitchFamily="18" charset="0"/>
              </a:rPr>
              <a:t>Động </a:t>
            </a:r>
            <a:r>
              <a:rPr lang="en-US" sz="3000">
                <a:latin typeface="Times New Roman" pitchFamily="18" charset="0"/>
                <a:cs typeface="Times New Roman" pitchFamily="18" charset="0"/>
              </a:rPr>
              <a:t>viên </a:t>
            </a:r>
            <a:r>
              <a:rPr lang="en-US" sz="3000" smtClean="0">
                <a:latin typeface="Times New Roman" pitchFamily="18" charset="0"/>
                <a:cs typeface="Times New Roman" pitchFamily="18" charset="0"/>
              </a:rPr>
              <a:t>ĐV </a:t>
            </a:r>
            <a:r>
              <a:rPr lang="en-US" sz="3000">
                <a:latin typeface="Times New Roman" pitchFamily="18" charset="0"/>
                <a:cs typeface="Times New Roman" pitchFamily="18" charset="0"/>
              </a:rPr>
              <a:t>đề xuất những </a:t>
            </a:r>
            <a:r>
              <a:rPr lang="en-US" sz="3000" smtClean="0">
                <a:latin typeface="Times New Roman" pitchFamily="18" charset="0"/>
                <a:cs typeface="Times New Roman" pitchFamily="18" charset="0"/>
              </a:rPr>
              <a:t>SK, KN </a:t>
            </a:r>
            <a:r>
              <a:rPr lang="en-US" sz="3000">
                <a:latin typeface="Times New Roman" pitchFamily="18" charset="0"/>
                <a:cs typeface="Times New Roman" pitchFamily="18" charset="0"/>
              </a:rPr>
              <a:t>áp dụng vào thực tiễn, </a:t>
            </a:r>
            <a:r>
              <a:rPr lang="en-US" sz="3000" smtClean="0">
                <a:latin typeface="Times New Roman" pitchFamily="18" charset="0"/>
                <a:cs typeface="Times New Roman" pitchFamily="18" charset="0"/>
              </a:rPr>
              <a:t>chuyên </a:t>
            </a:r>
            <a:r>
              <a:rPr lang="en-US" sz="3000">
                <a:latin typeface="Times New Roman" pitchFamily="18" charset="0"/>
                <a:cs typeface="Times New Roman" pitchFamily="18" charset="0"/>
              </a:rPr>
              <a:t>môn đạt kết quả tốt nhất.</a:t>
            </a:r>
          </a:p>
          <a:p>
            <a:pPr marL="0" indent="0" algn="just">
              <a:buNone/>
            </a:pPr>
            <a:endParaRPr lang="en-US" sz="3000">
              <a:latin typeface="Times New Roman" pitchFamily="18" charset="0"/>
              <a:cs typeface="Times New Roman" pitchFamily="18" charset="0"/>
            </a:endParaRPr>
          </a:p>
        </p:txBody>
      </p:sp>
    </p:spTree>
    <p:extLst>
      <p:ext uri="{BB962C8B-B14F-4D97-AF65-F5344CB8AC3E}">
        <p14:creationId xmlns:p14="http://schemas.microsoft.com/office/powerpoint/2010/main" val="62272780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p:spPr>
        <p:txBody>
          <a:bodyPr>
            <a:normAutofit/>
          </a:bodyPr>
          <a:lstStyle/>
          <a:p>
            <a:pPr marL="0" indent="461963" algn="just">
              <a:buNone/>
            </a:pPr>
            <a:r>
              <a:rPr lang="en-US" sz="3000" smtClean="0">
                <a:latin typeface="Times New Roman" pitchFamily="18" charset="0"/>
                <a:cs typeface="Times New Roman" pitchFamily="18" charset="0"/>
              </a:rPr>
              <a:t>Nghiên </a:t>
            </a:r>
            <a:r>
              <a:rPr lang="en-US" sz="3000">
                <a:latin typeface="Times New Roman" pitchFamily="18" charset="0"/>
                <a:cs typeface="Times New Roman" pitchFamily="18" charset="0"/>
              </a:rPr>
              <a:t>cứu kỹ để điều chỉnh kế hoạch phát triển trường và triển khai thực hiện theo định hướng xây dựng trường nghề chất lượng cao. Đặc biệt là các tiêu chí về phát triển đội ngũ, cơ sở vật chất, chuẩn đầu ra, đào tạo gắn với nhu cầu xã hội. </a:t>
            </a:r>
          </a:p>
          <a:p>
            <a:pPr marL="0" indent="461963" algn="just">
              <a:buNone/>
            </a:pPr>
            <a:r>
              <a:rPr lang="en-US" sz="3000" smtClean="0">
                <a:latin typeface="Times New Roman" pitchFamily="18" charset="0"/>
                <a:cs typeface="Times New Roman" pitchFamily="18" charset="0"/>
              </a:rPr>
              <a:t>Tích </a:t>
            </a:r>
            <a:r>
              <a:rPr lang="en-US" sz="3000">
                <a:latin typeface="Times New Roman" pitchFamily="18" charset="0"/>
                <a:cs typeface="Times New Roman" pitchFamily="18" charset="0"/>
              </a:rPr>
              <a:t>cực chỉ đạo việc chuẩn hóa năng lực ngoại ngữ của GV Tiếng Anh,  tiếp tục bồi dưỡng trình độ Tin học và Tiếng Anh chuyên ngành cho GV các khoa công nghệ đáp ứng các yêu cầu của trường chuẩn ASEAN. Mở rộng số chuyên ngành được xây dựng chương trình theo phương pháp tiếp cận CDIO. </a:t>
            </a:r>
          </a:p>
        </p:txBody>
      </p:sp>
    </p:spTree>
    <p:extLst>
      <p:ext uri="{BB962C8B-B14F-4D97-AF65-F5344CB8AC3E}">
        <p14:creationId xmlns:p14="http://schemas.microsoft.com/office/powerpoint/2010/main" val="13638212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6400800"/>
          </a:xfrm>
        </p:spPr>
        <p:txBody>
          <a:bodyPr>
            <a:normAutofit fontScale="92500" lnSpcReduction="20000"/>
          </a:bodyPr>
          <a:lstStyle/>
          <a:p>
            <a:pPr marL="0" indent="461963" algn="just">
              <a:buNone/>
            </a:pPr>
            <a:r>
              <a:rPr lang="en-US" smtClean="0">
                <a:latin typeface="Times New Roman" pitchFamily="18" charset="0"/>
                <a:cs typeface="Times New Roman" pitchFamily="18" charset="0"/>
              </a:rPr>
              <a:t>Có </a:t>
            </a:r>
            <a:r>
              <a:rPr lang="en-US">
                <a:latin typeface="Times New Roman" pitchFamily="18" charset="0"/>
                <a:cs typeface="Times New Roman" pitchFamily="18" charset="0"/>
              </a:rPr>
              <a:t>chính sách động viên đội ngũ CBGVNV tự hoàn thiện về tri thức, kỹ năng và thái độ để nâng cao chất lượng đào tạo và chất lượng phục vụ đào tạo của trường. </a:t>
            </a:r>
          </a:p>
          <a:p>
            <a:pPr marL="0" indent="461963" algn="just">
              <a:buNone/>
            </a:pPr>
            <a:r>
              <a:rPr lang="en-US" smtClean="0">
                <a:latin typeface="Times New Roman" pitchFamily="18" charset="0"/>
                <a:cs typeface="Times New Roman" pitchFamily="18" charset="0"/>
              </a:rPr>
              <a:t>Thúc </a:t>
            </a:r>
            <a:r>
              <a:rPr lang="en-US">
                <a:latin typeface="Times New Roman" pitchFamily="18" charset="0"/>
                <a:cs typeface="Times New Roman" pitchFamily="18" charset="0"/>
              </a:rPr>
              <a:t>đẩy các phong trào thi đua dạy tốt – học tốt trong Nhà trường, có kế hoạch cụ thể về tiến độ công tác thi đua khen thưởng, cố gắng tạo điều kiện tốt để CBGVNV đăng ký phấn đấu và đạt danh hiệu Chiến sĩ thi đua các cấp theo chỉ tiêu đã đề ra.   </a:t>
            </a:r>
          </a:p>
          <a:p>
            <a:pPr marL="0" indent="461963" algn="just">
              <a:buNone/>
            </a:pPr>
            <a:r>
              <a:rPr lang="en-US" smtClean="0">
                <a:latin typeface="Times New Roman" pitchFamily="18" charset="0"/>
                <a:cs typeface="Times New Roman" pitchFamily="18" charset="0"/>
              </a:rPr>
              <a:t>Lãnh </a:t>
            </a:r>
            <a:r>
              <a:rPr lang="en-US">
                <a:latin typeface="Times New Roman" pitchFamily="18" charset="0"/>
                <a:cs typeface="Times New Roman" pitchFamily="18" charset="0"/>
              </a:rPr>
              <a:t>đạo Nhà trường sẽ quan tâm và sâu sát hơn trong chỉ đạo các hoạt động đoàn thể, BCH các đoàn thể cần nhiệt tình, tâm huyết, hoạt động đều tay hơn, Nhà trường sẽ hỗ trợ nhiều hơn cho các đoàn thể về điều kiện nhân sự, thời gian và nguồn kinh phí hoạt động.</a:t>
            </a:r>
          </a:p>
        </p:txBody>
      </p:sp>
    </p:spTree>
    <p:extLst>
      <p:ext uri="{BB962C8B-B14F-4D97-AF65-F5344CB8AC3E}">
        <p14:creationId xmlns:p14="http://schemas.microsoft.com/office/powerpoint/2010/main" val="21994848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525963"/>
          </a:xfrm>
        </p:spPr>
        <p:txBody>
          <a:bodyPr/>
          <a:lstStyle/>
          <a:p>
            <a:pPr algn="ctr"/>
            <a:endParaRPr lang="en-US" smtClean="0">
              <a:latin typeface="Arial" pitchFamily="34" charset="0"/>
              <a:cs typeface="Arial" pitchFamily="34" charset="0"/>
            </a:endParaRPr>
          </a:p>
          <a:p>
            <a:pPr algn="ctr"/>
            <a:endParaRPr lang="en-US">
              <a:latin typeface="Arial" pitchFamily="34" charset="0"/>
              <a:cs typeface="Arial" pitchFamily="34" charset="0"/>
            </a:endParaRPr>
          </a:p>
          <a:p>
            <a:pPr algn="ctr"/>
            <a:endParaRPr lang="en-US" smtClean="0">
              <a:latin typeface="Arial" pitchFamily="34" charset="0"/>
              <a:cs typeface="Arial" pitchFamily="34" charset="0"/>
            </a:endParaRPr>
          </a:p>
          <a:p>
            <a:pPr marL="0" indent="0" algn="ctr">
              <a:buNone/>
            </a:pPr>
            <a:r>
              <a:rPr lang="en-US" sz="4400" b="1" smtClean="0">
                <a:solidFill>
                  <a:srgbClr val="FF0000"/>
                </a:solidFill>
                <a:effectLst>
                  <a:outerShdw blurRad="38100" dist="38100" dir="2700000" algn="tl">
                    <a:srgbClr val="000000">
                      <a:alpha val="43137"/>
                    </a:srgbClr>
                  </a:outerShdw>
                </a:effectLst>
                <a:latin typeface="Arial" pitchFamily="34" charset="0"/>
                <a:cs typeface="Arial" pitchFamily="34" charset="0"/>
              </a:rPr>
              <a:t>TRÂN TRỌNG CẢM ƠN!</a:t>
            </a:r>
            <a:endParaRPr lang="en-US" sz="4400" b="1">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8368060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4962045</TotalTime>
  <Words>3805</Words>
  <Application>Microsoft Office PowerPoint</Application>
  <PresentationFormat>On-screen Show (4:3)</PresentationFormat>
  <Paragraphs>137</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 7</dc:creator>
  <cp:lastModifiedBy>Admin</cp:lastModifiedBy>
  <cp:revision>122</cp:revision>
  <dcterms:created xsi:type="dcterms:W3CDTF">2006-08-16T00:00:00Z</dcterms:created>
  <dcterms:modified xsi:type="dcterms:W3CDTF">2017-12-06T08:01:24Z</dcterms:modified>
</cp:coreProperties>
</file>